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Nunito"/>
      <p:regular r:id="rId48"/>
      <p:bold r:id="rId49"/>
      <p:italic r:id="rId50"/>
      <p:boldItalic r:id="rId51"/>
    </p:embeddedFont>
    <p:embeddedFont>
      <p:font typeface="Albert Sans Medium"/>
      <p:regular r:id="rId52"/>
      <p:bold r:id="rId53"/>
      <p:italic r:id="rId54"/>
      <p:boldItalic r:id="rId55"/>
    </p:embeddedFont>
    <p:embeddedFont>
      <p:font typeface="Maven Pro"/>
      <p:regular r:id="rId56"/>
      <p:bold r:id="rId57"/>
    </p:embeddedFont>
    <p:embeddedFont>
      <p:font typeface="Epilogue"/>
      <p:regular r:id="rId58"/>
      <p:bold r:id="rId59"/>
      <p:italic r:id="rId60"/>
      <p:boldItalic r:id="rId61"/>
    </p:embeddedFont>
    <p:embeddedFont>
      <p:font typeface="Albert Sans"/>
      <p:regular r:id="rId62"/>
      <p:bold r:id="rId63"/>
      <p:italic r:id="rId64"/>
      <p:boldItalic r:id="rId65"/>
    </p:embeddedFont>
    <p:embeddedFont>
      <p:font typeface="DM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unito-regular.fntdata"/><Relationship Id="rId47" Type="http://schemas.openxmlformats.org/officeDocument/2006/relationships/slide" Target="slides/slide43.xml"/><Relationship Id="rId49"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lbertSans-regular.fntdata"/><Relationship Id="rId61" Type="http://schemas.openxmlformats.org/officeDocument/2006/relationships/font" Target="fonts/Epilogue-boldItalic.fntdata"/><Relationship Id="rId20" Type="http://schemas.openxmlformats.org/officeDocument/2006/relationships/slide" Target="slides/slide16.xml"/><Relationship Id="rId64" Type="http://schemas.openxmlformats.org/officeDocument/2006/relationships/font" Target="fonts/AlbertSans-italic.fntdata"/><Relationship Id="rId63" Type="http://schemas.openxmlformats.org/officeDocument/2006/relationships/font" Target="fonts/AlbertSans-bold.fntdata"/><Relationship Id="rId22" Type="http://schemas.openxmlformats.org/officeDocument/2006/relationships/slide" Target="slides/slide18.xml"/><Relationship Id="rId66" Type="http://schemas.openxmlformats.org/officeDocument/2006/relationships/font" Target="fonts/DMSans-regular.fntdata"/><Relationship Id="rId21" Type="http://schemas.openxmlformats.org/officeDocument/2006/relationships/slide" Target="slides/slide17.xml"/><Relationship Id="rId65" Type="http://schemas.openxmlformats.org/officeDocument/2006/relationships/font" Target="fonts/AlbertSans-boldItalic.fntdata"/><Relationship Id="rId24" Type="http://schemas.openxmlformats.org/officeDocument/2006/relationships/slide" Target="slides/slide20.xml"/><Relationship Id="rId68" Type="http://schemas.openxmlformats.org/officeDocument/2006/relationships/font" Target="fonts/DMSans-italic.fntdata"/><Relationship Id="rId23" Type="http://schemas.openxmlformats.org/officeDocument/2006/relationships/slide" Target="slides/slide19.xml"/><Relationship Id="rId67" Type="http://schemas.openxmlformats.org/officeDocument/2006/relationships/font" Target="fonts/DMSans-bold.fntdata"/><Relationship Id="rId60" Type="http://schemas.openxmlformats.org/officeDocument/2006/relationships/font" Target="fonts/Epilogue-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DMSans-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Nunito-boldItalic.fntdata"/><Relationship Id="rId50" Type="http://schemas.openxmlformats.org/officeDocument/2006/relationships/font" Target="fonts/Nunito-italic.fntdata"/><Relationship Id="rId53" Type="http://schemas.openxmlformats.org/officeDocument/2006/relationships/font" Target="fonts/AlbertSansMedium-bold.fntdata"/><Relationship Id="rId52" Type="http://schemas.openxmlformats.org/officeDocument/2006/relationships/font" Target="fonts/AlbertSansMedium-regular.fntdata"/><Relationship Id="rId11" Type="http://schemas.openxmlformats.org/officeDocument/2006/relationships/slide" Target="slides/slide7.xml"/><Relationship Id="rId55" Type="http://schemas.openxmlformats.org/officeDocument/2006/relationships/font" Target="fonts/AlbertSansMedium-boldItalic.fntdata"/><Relationship Id="rId10" Type="http://schemas.openxmlformats.org/officeDocument/2006/relationships/slide" Target="slides/slide6.xml"/><Relationship Id="rId54" Type="http://schemas.openxmlformats.org/officeDocument/2006/relationships/font" Target="fonts/AlbertSansMedium-italic.fntdata"/><Relationship Id="rId13" Type="http://schemas.openxmlformats.org/officeDocument/2006/relationships/slide" Target="slides/slide9.xml"/><Relationship Id="rId57" Type="http://schemas.openxmlformats.org/officeDocument/2006/relationships/font" Target="fonts/MavenPro-bold.fntdata"/><Relationship Id="rId12" Type="http://schemas.openxmlformats.org/officeDocument/2006/relationships/slide" Target="slides/slide8.xml"/><Relationship Id="rId56" Type="http://schemas.openxmlformats.org/officeDocument/2006/relationships/font" Target="fonts/MavenPro-regular.fntdata"/><Relationship Id="rId15" Type="http://schemas.openxmlformats.org/officeDocument/2006/relationships/slide" Target="slides/slide11.xml"/><Relationship Id="rId59" Type="http://schemas.openxmlformats.org/officeDocument/2006/relationships/font" Target="fonts/Epilogue-bold.fntdata"/><Relationship Id="rId14" Type="http://schemas.openxmlformats.org/officeDocument/2006/relationships/slide" Target="slides/slide10.xml"/><Relationship Id="rId58" Type="http://schemas.openxmlformats.org/officeDocument/2006/relationships/font" Target="fonts/Epilogue-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3dd4e9c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3dd4e9cd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3dd4e9cd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3dd4e9cd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https://observablehq.com/@krisrs1128/function-fitting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8f1fa1400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48f1fa1400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8f1fa1400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8f1fa1400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8f1fa1400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8f1fa1400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https://observablehq.com/@krisrs1128/function-fitting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8f1fa1400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8f1fa1400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8f1fa1400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8f1fa1400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8f1fa1400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48f1fa1400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8f1fa1400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48f1fa1400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\widehat{Y} = \Theta_1 + \Theta_2 X</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8f1fa140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8f1fa140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8f1fa1400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8f1fa1400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8f1fa1400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8f1fa1400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48f1fa1400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48f1fa1400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83fec4893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83fec4893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8f1fa1400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8f1fa1400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8f1fa1400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8f1fa1400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8f1fa1400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48f1fa1400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8f1fa1400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8f1fa1400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48f1fa140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48f1fa140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8f1fa1400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8f1fa1400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8f1fa140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8f1fa140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48f1fa1400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48f1fa1400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8f1fa140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48f1fa140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8f1fa1400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8f1fa1400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48f1fa1400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48f1fa1400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8f1fa1400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48f1fa1400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48f1fa1400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48f1fa1400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8f1fa1400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48f1fa1400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48f1fa1400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48f1fa140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48f1fa1400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48f1fa1400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48f1fa1400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48f1fa1400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8f1fa1400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8f1fa1400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2527a2d22_2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42527a2d22_2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https://www.geeksforgeeks.org/linear-regression-python-implementation/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48f1fa140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48f1fa140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86f1a33c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86f1a33c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8f1fa1400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8f1fa1400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48f1fa140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48f1fa140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8f1fa14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8f1fa14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09d915a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09d915a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gif"/><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hyperlink" Target="https://github.com/husseinlopez/icd2023/blob/main/icd8.ipynb" TargetMode="External"/><Relationship Id="rId5" Type="http://schemas.openxmlformats.org/officeDocument/2006/relationships/image" Target="../media/image26.png"/><Relationship Id="rId6" Type="http://schemas.openxmlformats.org/officeDocument/2006/relationships/hyperlink" Target="https://github.com/husseinlopez/icd2024/blob/main/icd10.ipynb"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hyperlink" Target="https://github.com/husseinlopez/PythonDataScienceHandbook/tree/master/notebooks_v1" TargetMode="External"/><Relationship Id="rId5"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17" name="Google Shape;217;p3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21" name="Google Shape;221;p31"/>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22" name="Google Shape;22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0"/>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318" name="Google Shape;318;p40"/>
          <p:cNvSpPr txBox="1"/>
          <p:nvPr/>
        </p:nvSpPr>
        <p:spPr>
          <a:xfrm>
            <a:off x="0" y="1094100"/>
            <a:ext cx="8088000" cy="29862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3"/>
                </a:solidFill>
                <a:latin typeface="Albert Sans"/>
                <a:ea typeface="Albert Sans"/>
                <a:cs typeface="Albert Sans"/>
                <a:sym typeface="Albert Sans"/>
              </a:rPr>
              <a:t>es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6000">
                <a:solidFill>
                  <a:schemeClr val="accent2"/>
                </a:solidFill>
                <a:latin typeface="Albert Sans"/>
                <a:ea typeface="Albert Sans"/>
                <a:cs typeface="Albert Sans"/>
                <a:sym typeface="Albert Sans"/>
              </a:rPr>
              <a:t>Regresión</a:t>
            </a:r>
            <a:r>
              <a:rPr b="1" lang="en" sz="5000">
                <a:solidFill>
                  <a:schemeClr val="accent2"/>
                </a:solidFill>
                <a:latin typeface="Albert Sans"/>
                <a:ea typeface="Albert Sans"/>
                <a:cs typeface="Albert Sans"/>
                <a:sym typeface="Albert Sans"/>
              </a:rPr>
              <a:t>          </a:t>
            </a:r>
            <a:endParaRPr b="1" sz="5000">
              <a:solidFill>
                <a:schemeClr val="accent2"/>
              </a:solidFill>
              <a:latin typeface="Albert Sans"/>
              <a:ea typeface="Albert Sans"/>
              <a:cs typeface="Albert Sans"/>
              <a:sym typeface="Albert Sans"/>
            </a:endParaRPr>
          </a:p>
          <a:p>
            <a:pPr indent="457200" lvl="0" marL="0" rtl="0" algn="l">
              <a:spcBef>
                <a:spcPts val="0"/>
              </a:spcBef>
              <a:spcAft>
                <a:spcPts val="0"/>
              </a:spcAft>
              <a:buNone/>
            </a:pPr>
            <a:r>
              <a:rPr b="1" lang="en" sz="6200">
                <a:solidFill>
                  <a:schemeClr val="lt1"/>
                </a:solidFill>
                <a:latin typeface="Albert Sans"/>
                <a:ea typeface="Albert Sans"/>
                <a:cs typeface="Albert Sans"/>
                <a:sym typeface="Albert Sans"/>
              </a:rPr>
              <a:t>     lineal</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319" name="Google Shape;31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idx="2" type="subTitle"/>
          </p:nvPr>
        </p:nvSpPr>
        <p:spPr>
          <a:xfrm>
            <a:off x="3431075" y="2004950"/>
            <a:ext cx="22860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enfoque lineal para modelar la relación entre una respuesta escalar y una o más variables explicativas. El caso de una variable explicativa se denomina regresión lineal simple; para más de una, el proceso se llama regresión lineal múltiple.</a:t>
            </a:r>
            <a:endParaRPr sz="1200"/>
          </a:p>
        </p:txBody>
      </p:sp>
      <p:sp>
        <p:nvSpPr>
          <p:cNvPr id="325" name="Google Shape;325;p41"/>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modelo estadístico que describe la relación entre una variable dependiente y una o más variables independientes. La variable dependiente es la variable que se desea predecir, y las variables independientes son las variables que se utilizan para predecir la variable dependiente.</a:t>
            </a:r>
            <a:endParaRPr sz="1200"/>
          </a:p>
        </p:txBody>
      </p:sp>
      <p:sp>
        <p:nvSpPr>
          <p:cNvPr id="326" name="Google Shape;326;p4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327" name="Google Shape;327;p41"/>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una técnica estadística y un modelo matemático que se utiliza en estadística y aprendizaje automático para analizar y modelar la relación entre una variable dependiente (variable objetivo) y una o más variables independientes (variables predictoras). </a:t>
            </a:r>
            <a:endParaRPr sz="1200"/>
          </a:p>
        </p:txBody>
      </p:sp>
      <p:sp>
        <p:nvSpPr>
          <p:cNvPr id="328" name="Google Shape;328;p41"/>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329" name="Google Shape;329;p41"/>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330" name="Google Shape;330;p41"/>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331" name="Google Shape;331;p41"/>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332" name="Google Shape;332;p41"/>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https://en.wikipedia.org/wiki/Linear_regression</a:t>
            </a:r>
            <a:endParaRPr sz="1000">
              <a:solidFill>
                <a:srgbClr val="00C3B1"/>
              </a:solidFill>
            </a:endParaRPr>
          </a:p>
        </p:txBody>
      </p:sp>
      <p:sp>
        <p:nvSpPr>
          <p:cNvPr id="333" name="Google Shape;333;p41"/>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4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Regresión lineal en ML</a:t>
            </a:r>
            <a:endParaRPr b="1" sz="3000">
              <a:solidFill>
                <a:srgbClr val="112158"/>
              </a:solidFill>
              <a:latin typeface="Epilogue"/>
              <a:ea typeface="Epilogue"/>
              <a:cs typeface="Epilogue"/>
              <a:sym typeface="Epilogue"/>
            </a:endParaRPr>
          </a:p>
        </p:txBody>
      </p:sp>
      <p:sp>
        <p:nvSpPr>
          <p:cNvPr id="340" name="Google Shape;340;p4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Recordando que ML es una rama de la IA que se centra en el desarrollo de algoritmos y modelos estadísticos que pueden aprender de los datos y hacer predicciones sobre ellos.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a:t>
            </a:r>
            <a:r>
              <a:rPr b="1" lang="en" sz="1600">
                <a:solidFill>
                  <a:schemeClr val="dk2"/>
                </a:solidFill>
                <a:latin typeface="Albert Sans"/>
                <a:ea typeface="Albert Sans"/>
                <a:cs typeface="Albert Sans"/>
                <a:sym typeface="Albert Sans"/>
              </a:rPr>
              <a:t> regresión lineal </a:t>
            </a:r>
            <a:r>
              <a:rPr lang="en" sz="1600">
                <a:solidFill>
                  <a:schemeClr val="dk1"/>
                </a:solidFill>
                <a:latin typeface="Albert Sans"/>
                <a:ea typeface="Albert Sans"/>
                <a:cs typeface="Albert Sans"/>
                <a:sym typeface="Albert Sans"/>
              </a:rPr>
              <a:t>también es un tipo de algoritmo de aprendizaje automático (</a:t>
            </a:r>
            <a:r>
              <a:rPr b="1" lang="en" sz="1600">
                <a:solidFill>
                  <a:schemeClr val="dk1"/>
                </a:solidFill>
                <a:latin typeface="Albert Sans"/>
                <a:ea typeface="Albert Sans"/>
                <a:cs typeface="Albert Sans"/>
                <a:sym typeface="Albert Sans"/>
              </a:rPr>
              <a:t>supervisado</a:t>
            </a:r>
            <a:r>
              <a:rPr lang="en" sz="1600">
                <a:solidFill>
                  <a:schemeClr val="dk1"/>
                </a:solidFill>
                <a:latin typeface="Albert Sans"/>
                <a:ea typeface="Albert Sans"/>
                <a:cs typeface="Albert Sans"/>
                <a:sym typeface="Albert Sans"/>
              </a:rPr>
              <a:t>) que aprende de los conjuntos de datos etiquetados y asigna puntos de datos a funciones lineales optimizadas, que pueden utilizarse para la predicción en nuevos conjuntos de datos.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4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Tareas en aprendizaje supervisado</a:t>
            </a:r>
            <a:endParaRPr b="1" sz="3000">
              <a:solidFill>
                <a:srgbClr val="112158"/>
              </a:solidFill>
              <a:latin typeface="Epilogue"/>
              <a:ea typeface="Epilogue"/>
              <a:cs typeface="Epilogue"/>
              <a:sym typeface="Epilogue"/>
            </a:endParaRPr>
          </a:p>
        </p:txBody>
      </p:sp>
      <p:sp>
        <p:nvSpPr>
          <p:cNvPr id="347" name="Google Shape;347;p4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Es un tipo de aprendizaje automático en el que el algoritmo aprende de datos etiquetados; cuando el valor objetivo (clase) ya se conoce.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a:t>
            </a:r>
            <a:r>
              <a:rPr b="1" lang="en" sz="1600">
                <a:solidFill>
                  <a:schemeClr val="dk2"/>
                </a:solidFill>
                <a:latin typeface="Albert Sans"/>
                <a:ea typeface="Albert Sans"/>
                <a:cs typeface="Albert Sans"/>
                <a:sym typeface="Albert Sans"/>
              </a:rPr>
              <a:t>aprendizaje supervisado</a:t>
            </a:r>
            <a:r>
              <a:rPr lang="en" sz="1600">
                <a:solidFill>
                  <a:schemeClr val="dk1"/>
                </a:solidFill>
                <a:latin typeface="Albert Sans"/>
                <a:ea typeface="Albert Sans"/>
                <a:cs typeface="Albert Sans"/>
                <a:sym typeface="Albert Sans"/>
              </a:rPr>
              <a:t> tiene dos tipos principales de tareas:</a:t>
            </a:r>
            <a:endParaRPr sz="1600">
              <a:solidFill>
                <a:schemeClr val="dk1"/>
              </a:solidFill>
              <a:latin typeface="Albert Sans"/>
              <a:ea typeface="Albert Sans"/>
              <a:cs typeface="Albert Sans"/>
              <a:sym typeface="Albert Sans"/>
            </a:endParaRPr>
          </a:p>
          <a:p>
            <a:pPr indent="-317500" lvl="1" marL="914400" rtl="0" algn="l">
              <a:lnSpc>
                <a:spcPct val="115000"/>
              </a:lnSpc>
              <a:spcBef>
                <a:spcPts val="0"/>
              </a:spcBef>
              <a:spcAft>
                <a:spcPts val="0"/>
              </a:spcAft>
              <a:buClr>
                <a:schemeClr val="dk1"/>
              </a:buClr>
              <a:buSzPts val="1400"/>
              <a:buFont typeface="Albert Sans"/>
              <a:buChar char="○"/>
            </a:pPr>
            <a:r>
              <a:rPr b="1" lang="en">
                <a:solidFill>
                  <a:srgbClr val="E76A28"/>
                </a:solidFill>
                <a:latin typeface="Albert Sans"/>
                <a:ea typeface="Albert Sans"/>
                <a:cs typeface="Albert Sans"/>
                <a:sym typeface="Albert Sans"/>
              </a:rPr>
              <a:t>Clasificación:</a:t>
            </a:r>
            <a:r>
              <a:rPr lang="en">
                <a:solidFill>
                  <a:schemeClr val="dk1"/>
                </a:solidFill>
                <a:latin typeface="Albert Sans"/>
                <a:ea typeface="Albert Sans"/>
                <a:cs typeface="Albert Sans"/>
                <a:sym typeface="Albert Sans"/>
              </a:rPr>
              <a:t> predice la clase del conjunto de datos en función de las variables de entrada independientes. La clase tiene valores categóricos, e.g., gato y perro.</a:t>
            </a:r>
            <a:endParaRPr>
              <a:solidFill>
                <a:schemeClr val="dk1"/>
              </a:solidFill>
              <a:latin typeface="Albert Sans"/>
              <a:ea typeface="Albert Sans"/>
              <a:cs typeface="Albert Sans"/>
              <a:sym typeface="Albert Sans"/>
            </a:endParaRPr>
          </a:p>
          <a:p>
            <a:pPr indent="-317500" lvl="1" marL="914400" rtl="0" algn="l">
              <a:lnSpc>
                <a:spcPct val="115000"/>
              </a:lnSpc>
              <a:spcBef>
                <a:spcPts val="0"/>
              </a:spcBef>
              <a:spcAft>
                <a:spcPts val="0"/>
              </a:spcAft>
              <a:buClr>
                <a:schemeClr val="dk1"/>
              </a:buClr>
              <a:buSzPts val="1400"/>
              <a:buFont typeface="Albert Sans"/>
              <a:buChar char="○"/>
            </a:pPr>
            <a:r>
              <a:rPr b="1" lang="en">
                <a:solidFill>
                  <a:srgbClr val="E76A28"/>
                </a:solidFill>
                <a:latin typeface="Albert Sans"/>
                <a:ea typeface="Albert Sans"/>
                <a:cs typeface="Albert Sans"/>
                <a:sym typeface="Albert Sans"/>
              </a:rPr>
              <a:t>Regresión:</a:t>
            </a:r>
            <a:r>
              <a:rPr lang="en">
                <a:solidFill>
                  <a:schemeClr val="dk1"/>
                </a:solidFill>
                <a:latin typeface="Albert Sans"/>
                <a:ea typeface="Albert Sans"/>
                <a:cs typeface="Albert Sans"/>
                <a:sym typeface="Albert Sans"/>
              </a:rPr>
              <a:t> predice las variables de salida </a:t>
            </a:r>
            <a:r>
              <a:rPr b="1" lang="en">
                <a:solidFill>
                  <a:schemeClr val="dk1"/>
                </a:solidFill>
                <a:latin typeface="Albert Sans"/>
                <a:ea typeface="Albert Sans"/>
                <a:cs typeface="Albert Sans"/>
                <a:sym typeface="Albert Sans"/>
              </a:rPr>
              <a:t>continuas</a:t>
            </a:r>
            <a:r>
              <a:rPr lang="en">
                <a:solidFill>
                  <a:schemeClr val="dk1"/>
                </a:solidFill>
                <a:latin typeface="Albert Sans"/>
                <a:ea typeface="Albert Sans"/>
                <a:cs typeface="Albert Sans"/>
                <a:sym typeface="Albert Sans"/>
              </a:rPr>
              <a:t> en función de variables de entrada independientes, como la predicción de los precios de la vivienda, la distancia a la carretera principal, la ubicación, la zona, etc.</a:t>
            </a:r>
            <a:endParaRPr>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Uno de los tipos más simples de regresión es la </a:t>
            </a:r>
            <a:r>
              <a:rPr b="1" lang="en" sz="1600">
                <a:solidFill>
                  <a:schemeClr val="dk2"/>
                </a:solidFill>
                <a:latin typeface="Albert Sans"/>
                <a:ea typeface="Albert Sans"/>
                <a:cs typeface="Albert Sans"/>
                <a:sym typeface="Albert Sans"/>
              </a:rPr>
              <a:t>regresión lineal</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4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Regresión lineal</a:t>
            </a:r>
            <a:endParaRPr b="1" sz="3000">
              <a:solidFill>
                <a:srgbClr val="112158"/>
              </a:solidFill>
              <a:latin typeface="Epilogue"/>
              <a:ea typeface="Epilogue"/>
              <a:cs typeface="Epilogue"/>
              <a:sym typeface="Epilogue"/>
            </a:endParaRPr>
          </a:p>
        </p:txBody>
      </p:sp>
      <p:sp>
        <p:nvSpPr>
          <p:cNvPr id="354" name="Google Shape;354;p44"/>
          <p:cNvSpPr txBox="1"/>
          <p:nvPr/>
        </p:nvSpPr>
        <p:spPr>
          <a:xfrm>
            <a:off x="717750" y="1552850"/>
            <a:ext cx="77724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Calcula la relación lineal entre una </a:t>
            </a:r>
            <a:r>
              <a:rPr b="1" lang="en" sz="1600">
                <a:solidFill>
                  <a:schemeClr val="dk2"/>
                </a:solidFill>
                <a:latin typeface="Albert Sans"/>
                <a:ea typeface="Albert Sans"/>
                <a:cs typeface="Albert Sans"/>
                <a:sym typeface="Albert Sans"/>
              </a:rPr>
              <a:t>variable dependiente</a:t>
            </a:r>
            <a:r>
              <a:rPr lang="en" sz="1600">
                <a:solidFill>
                  <a:schemeClr val="dk1"/>
                </a:solidFill>
                <a:latin typeface="Albert Sans"/>
                <a:ea typeface="Albert Sans"/>
                <a:cs typeface="Albert Sans"/>
                <a:sym typeface="Albert Sans"/>
              </a:rPr>
              <a:t> y una o más </a:t>
            </a:r>
            <a:r>
              <a:rPr b="1" lang="en" sz="1600">
                <a:solidFill>
                  <a:schemeClr val="lt2"/>
                </a:solidFill>
                <a:latin typeface="Albert Sans"/>
                <a:ea typeface="Albert Sans"/>
                <a:cs typeface="Albert Sans"/>
                <a:sym typeface="Albert Sans"/>
              </a:rPr>
              <a:t>variables independientes</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17500" lvl="1" marL="9144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Cuando el número de </a:t>
            </a:r>
            <a:r>
              <a:rPr b="1" lang="en">
                <a:solidFill>
                  <a:schemeClr val="lt2"/>
                </a:solidFill>
                <a:latin typeface="Albert Sans"/>
                <a:ea typeface="Albert Sans"/>
                <a:cs typeface="Albert Sans"/>
                <a:sym typeface="Albert Sans"/>
              </a:rPr>
              <a:t>variables independientes</a:t>
            </a:r>
            <a:r>
              <a:rPr lang="en">
                <a:solidFill>
                  <a:schemeClr val="dk1"/>
                </a:solidFill>
                <a:latin typeface="Albert Sans"/>
                <a:ea typeface="Albert Sans"/>
                <a:cs typeface="Albert Sans"/>
                <a:sym typeface="Albert Sans"/>
              </a:rPr>
              <a:t> es 1, se conoce como regresión lineal univariada y, en el caso de más de una característica, se conoce como regresión lineal multivariada. </a:t>
            </a:r>
            <a:endParaRPr>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objetivo es encontrar la mejor ecuación lineal que pueda predecir el valor de la</a:t>
            </a:r>
            <a:r>
              <a:rPr b="1" lang="en" sz="1600">
                <a:solidFill>
                  <a:schemeClr val="dk2"/>
                </a:solidFill>
                <a:latin typeface="Albert Sans"/>
                <a:ea typeface="Albert Sans"/>
                <a:cs typeface="Albert Sans"/>
                <a:sym typeface="Albert Sans"/>
              </a:rPr>
              <a:t> variable dependiente </a:t>
            </a:r>
            <a:r>
              <a:rPr lang="en" sz="1600">
                <a:solidFill>
                  <a:schemeClr val="dk1"/>
                </a:solidFill>
                <a:latin typeface="Albert Sans"/>
                <a:ea typeface="Albert Sans"/>
                <a:cs typeface="Albert Sans"/>
                <a:sym typeface="Albert Sans"/>
              </a:rPr>
              <a:t>en función de las </a:t>
            </a:r>
            <a:r>
              <a:rPr b="1" lang="en" sz="1600">
                <a:solidFill>
                  <a:schemeClr val="lt2"/>
                </a:solidFill>
                <a:latin typeface="Albert Sans"/>
                <a:ea typeface="Albert Sans"/>
                <a:cs typeface="Albert Sans"/>
                <a:sym typeface="Albert Sans"/>
              </a:rPr>
              <a:t>variables independientes</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17500" lvl="1" marL="9144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La ecuación proporciona una línea recta que representa la relación entre las variables </a:t>
            </a:r>
            <a:r>
              <a:rPr b="1" lang="en">
                <a:solidFill>
                  <a:schemeClr val="dk2"/>
                </a:solidFill>
                <a:latin typeface="Albert Sans"/>
                <a:ea typeface="Albert Sans"/>
                <a:cs typeface="Albert Sans"/>
                <a:sym typeface="Albert Sans"/>
              </a:rPr>
              <a:t>dependientes </a:t>
            </a:r>
            <a:r>
              <a:rPr lang="en">
                <a:solidFill>
                  <a:schemeClr val="dk1"/>
                </a:solidFill>
                <a:latin typeface="Albert Sans"/>
                <a:ea typeface="Albert Sans"/>
                <a:cs typeface="Albert Sans"/>
                <a:sym typeface="Albert Sans"/>
              </a:rPr>
              <a:t>e </a:t>
            </a:r>
            <a:r>
              <a:rPr b="1" lang="en">
                <a:solidFill>
                  <a:schemeClr val="lt2"/>
                </a:solidFill>
                <a:latin typeface="Albert Sans"/>
                <a:ea typeface="Albert Sans"/>
                <a:cs typeface="Albert Sans"/>
                <a:sym typeface="Albert Sans"/>
              </a:rPr>
              <a:t>independientes</a:t>
            </a:r>
            <a:r>
              <a:rPr lang="en">
                <a:solidFill>
                  <a:schemeClr val="dk1"/>
                </a:solidFill>
                <a:latin typeface="Albert Sans"/>
                <a:ea typeface="Albert Sans"/>
                <a:cs typeface="Albert Sans"/>
                <a:sym typeface="Albert Sans"/>
              </a:rPr>
              <a:t>. </a:t>
            </a:r>
            <a:endParaRPr>
              <a:solidFill>
                <a:schemeClr val="dk1"/>
              </a:solidFill>
              <a:latin typeface="Albert Sans"/>
              <a:ea typeface="Albert Sans"/>
              <a:cs typeface="Albert Sans"/>
              <a:sym typeface="Albert Sans"/>
            </a:endParaRPr>
          </a:p>
          <a:p>
            <a:pPr indent="-317500" lvl="1" marL="9144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La pendiente de la línea indica cuánto cambia la variable </a:t>
            </a:r>
            <a:r>
              <a:rPr b="1" lang="en">
                <a:solidFill>
                  <a:schemeClr val="dk2"/>
                </a:solidFill>
                <a:latin typeface="Albert Sans"/>
                <a:ea typeface="Albert Sans"/>
                <a:cs typeface="Albert Sans"/>
                <a:sym typeface="Albert Sans"/>
              </a:rPr>
              <a:t>dependiente</a:t>
            </a:r>
            <a:r>
              <a:rPr lang="en">
                <a:solidFill>
                  <a:schemeClr val="dk1"/>
                </a:solidFill>
                <a:latin typeface="Albert Sans"/>
                <a:ea typeface="Albert Sans"/>
                <a:cs typeface="Albert Sans"/>
                <a:sym typeface="Albert Sans"/>
              </a:rPr>
              <a:t> por un cambio unitario en las variables </a:t>
            </a:r>
            <a:r>
              <a:rPr b="1" lang="en">
                <a:solidFill>
                  <a:schemeClr val="lt2"/>
                </a:solidFill>
                <a:latin typeface="Albert Sans"/>
                <a:ea typeface="Albert Sans"/>
                <a:cs typeface="Albert Sans"/>
                <a:sym typeface="Albert Sans"/>
              </a:rPr>
              <a:t>independientes</a:t>
            </a:r>
            <a:r>
              <a:rPr lang="en">
                <a:solidFill>
                  <a:schemeClr val="dk1"/>
                </a:solidFill>
                <a:latin typeface="Albert Sans"/>
                <a:ea typeface="Albert Sans"/>
                <a:cs typeface="Albert Sans"/>
                <a:sym typeface="Albert Sans"/>
              </a:rPr>
              <a:t>.</a:t>
            </a:r>
            <a:endParaRPr sz="1300">
              <a:solidFill>
                <a:schemeClr val="dk1"/>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4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¿dónde se puede utilizar?</a:t>
            </a:r>
            <a:endParaRPr b="1" sz="3000">
              <a:solidFill>
                <a:srgbClr val="112158"/>
              </a:solidFill>
              <a:latin typeface="Epilogue"/>
              <a:ea typeface="Epilogue"/>
              <a:cs typeface="Epilogue"/>
              <a:sym typeface="Epilogue"/>
            </a:endParaRPr>
          </a:p>
        </p:txBody>
      </p:sp>
      <p:sp>
        <p:nvSpPr>
          <p:cNvPr id="361" name="Google Shape;361;p4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a:t>
            </a:r>
            <a:r>
              <a:rPr b="1" lang="en" sz="1600">
                <a:solidFill>
                  <a:schemeClr val="dk1"/>
                </a:solidFill>
                <a:latin typeface="Albert Sans"/>
                <a:ea typeface="Albert Sans"/>
                <a:cs typeface="Albert Sans"/>
                <a:sym typeface="Albert Sans"/>
              </a:rPr>
              <a:t>regresión lineal</a:t>
            </a:r>
            <a:r>
              <a:rPr lang="en" sz="1600">
                <a:solidFill>
                  <a:schemeClr val="dk1"/>
                </a:solidFill>
                <a:latin typeface="Albert Sans"/>
                <a:ea typeface="Albert Sans"/>
                <a:cs typeface="Albert Sans"/>
                <a:sym typeface="Albert Sans"/>
              </a:rPr>
              <a:t> se utiliza en muchos campos diferentes, incluidas las finanzas, la economía y la psicología, para comprender y predecir el comportamiento de una variable en particular.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Por ejemplo, en finanzas, la </a:t>
            </a:r>
            <a:r>
              <a:rPr b="1" lang="en" sz="1600">
                <a:solidFill>
                  <a:schemeClr val="dk1"/>
                </a:solidFill>
                <a:latin typeface="Albert Sans"/>
                <a:ea typeface="Albert Sans"/>
                <a:cs typeface="Albert Sans"/>
                <a:sym typeface="Albert Sans"/>
              </a:rPr>
              <a:t>regresión lineal </a:t>
            </a:r>
            <a:r>
              <a:rPr lang="en" sz="1600">
                <a:solidFill>
                  <a:schemeClr val="dk1"/>
                </a:solidFill>
                <a:latin typeface="Albert Sans"/>
                <a:ea typeface="Albert Sans"/>
                <a:cs typeface="Albert Sans"/>
                <a:sym typeface="Albert Sans"/>
              </a:rPr>
              <a:t>podría usarse para comprender la relación entre el precio de las acciones de una empresa y sus ganancias, o para predecir el valor futuro de una moneda en función de su desempeño pasado.</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4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Regresión, predicción</a:t>
            </a:r>
            <a:endParaRPr b="1" sz="2600">
              <a:solidFill>
                <a:schemeClr val="dk2"/>
              </a:solidFill>
              <a:latin typeface="Epilogue"/>
              <a:ea typeface="Epilogue"/>
              <a:cs typeface="Epilogue"/>
              <a:sym typeface="Epilogue"/>
            </a:endParaRPr>
          </a:p>
        </p:txBody>
      </p:sp>
      <p:sp>
        <p:nvSpPr>
          <p:cNvPr id="368" name="Google Shape;368;p4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el conjunto de registros de regresión están presentes los valores X e Y y estos valores se usan para aprender una función, por lo que si se desea predecir Y a partir de una X desconocida, se puede usar esta función aprendida.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 la regresión se requiere encontrar el valor de Y. </a:t>
            </a:r>
            <a:endParaRPr sz="1600">
              <a:solidFill>
                <a:schemeClr val="dk1"/>
              </a:solidFill>
              <a:latin typeface="Albert Sans"/>
              <a:ea typeface="Albert Sans"/>
              <a:cs typeface="Albert Sans"/>
              <a:sym typeface="Albert Sans"/>
            </a:endParaRPr>
          </a:p>
          <a:p>
            <a:pPr indent="-317500" lvl="1" marL="914400" rtl="0" algn="l">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Por lo tanto, se requiere una función que prediga Y continua en el caso de regresión, dada X como características independientes.</a:t>
            </a:r>
            <a:endParaRPr sz="1300">
              <a:solidFill>
                <a:schemeClr val="dk1"/>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4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Variables X y Y</a:t>
            </a:r>
            <a:endParaRPr b="1" sz="2600">
              <a:solidFill>
                <a:schemeClr val="dk2"/>
              </a:solidFill>
              <a:latin typeface="Epilogue"/>
              <a:ea typeface="Epilogue"/>
              <a:cs typeface="Epilogue"/>
              <a:sym typeface="Epilogue"/>
            </a:endParaRPr>
          </a:p>
        </p:txBody>
      </p:sp>
      <p:sp>
        <p:nvSpPr>
          <p:cNvPr id="375" name="Google Shape;375;p47"/>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Primero, Y se denomina variable dependiente u objetivo, y X se denomina variable independiente, también conocida como predictor de Y.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Hay muchos tipos de funciones o módulos que se pueden utilizar para la regresión.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Una función lineal es el tipo de función más simple. </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Por su parte, X puede ser una característica única o múltiples características que representan el problema.</a:t>
            </a:r>
            <a:endParaRPr sz="1500">
              <a:solidFill>
                <a:schemeClr val="dk1"/>
              </a:solidFill>
              <a:latin typeface="Albert Sans"/>
              <a:ea typeface="Albert Sans"/>
              <a:cs typeface="Albert Sans"/>
              <a:sym typeface="Alber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4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Linealidad:</a:t>
            </a:r>
            <a:r>
              <a:rPr lang="en" sz="1600">
                <a:solidFill>
                  <a:schemeClr val="dk1"/>
                </a:solidFill>
                <a:latin typeface="Albert Sans"/>
                <a:ea typeface="Albert Sans"/>
                <a:cs typeface="Albert Sans"/>
                <a:sym typeface="Albert Sans"/>
              </a:rPr>
              <a:t> las variables independientes y dependientes tienen una relación lineal entre sí. Esto implica que los cambios en la variable dependiente siguen a los de las variables independientes de forma lineal.</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Independencia:</a:t>
            </a:r>
            <a:r>
              <a:rPr lang="en" sz="1600">
                <a:solidFill>
                  <a:schemeClr val="dk2"/>
                </a:solidFill>
                <a:latin typeface="Albert Sans"/>
                <a:ea typeface="Albert Sans"/>
                <a:cs typeface="Albert Sans"/>
                <a:sym typeface="Albert Sans"/>
              </a:rPr>
              <a:t> </a:t>
            </a:r>
            <a:r>
              <a:rPr lang="en" sz="1500">
                <a:solidFill>
                  <a:schemeClr val="dk1"/>
                </a:solidFill>
                <a:latin typeface="Albert Sans"/>
                <a:ea typeface="Albert Sans"/>
                <a:cs typeface="Albert Sans"/>
                <a:sym typeface="Albert Sans"/>
              </a:rPr>
              <a:t>las observaciones del conjunto de datos son independientes entre sí, i.e., el valor de la variable dependiente para una observación no depende del valor de la variable dependiente para otra observación.</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Homocedasticidad</a:t>
            </a:r>
            <a:r>
              <a:rPr b="1" lang="en" sz="1600">
                <a:solidFill>
                  <a:schemeClr val="dk2"/>
                </a:solidFill>
                <a:latin typeface="Albert Sans"/>
                <a:ea typeface="Albert Sans"/>
                <a:cs typeface="Albert Sans"/>
                <a:sym typeface="Albert Sans"/>
              </a:rPr>
              <a:t>: </a:t>
            </a:r>
            <a:r>
              <a:rPr lang="en" sz="1600">
                <a:solidFill>
                  <a:schemeClr val="dk1"/>
                </a:solidFill>
                <a:latin typeface="Albert Sans"/>
                <a:ea typeface="Albert Sans"/>
                <a:cs typeface="Albert Sans"/>
                <a:sym typeface="Albert Sans"/>
              </a:rPr>
              <a:t>en todos los niveles de las variables independientes, la varianza de los errores es constante.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2"/>
                </a:solidFill>
                <a:latin typeface="Albert Sans"/>
                <a:ea typeface="Albert Sans"/>
                <a:cs typeface="Albert Sans"/>
                <a:sym typeface="Albert Sans"/>
              </a:rPr>
              <a:t>Normalidad</a:t>
            </a:r>
            <a:r>
              <a:rPr lang="en" sz="1600">
                <a:solidFill>
                  <a:schemeClr val="dk1"/>
                </a:solidFill>
                <a:latin typeface="Albert Sans"/>
                <a:ea typeface="Albert Sans"/>
                <a:cs typeface="Albert Sans"/>
                <a:sym typeface="Albert Sans"/>
              </a:rPr>
              <a:t>: Los errores del modelo se distribuyen normalmente.</a:t>
            </a:r>
            <a:endParaRPr sz="1600">
              <a:solidFill>
                <a:schemeClr val="dk1"/>
              </a:solidFill>
              <a:latin typeface="Albert Sans"/>
              <a:ea typeface="Albert Sans"/>
              <a:cs typeface="Albert Sans"/>
              <a:sym typeface="Albert Sans"/>
            </a:endParaRPr>
          </a:p>
        </p:txBody>
      </p:sp>
      <p:sp>
        <p:nvSpPr>
          <p:cNvPr id="382" name="Google Shape;382;p4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Suposiciones</a:t>
            </a:r>
            <a:endParaRPr b="1" sz="3000">
              <a:solidFill>
                <a:srgbClr val="112158"/>
              </a:solidFill>
              <a:latin typeface="Epilogue"/>
              <a:ea typeface="Epilogue"/>
              <a:cs typeface="Epilogue"/>
              <a:sym typeface="Epilog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4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Función de hipótesis para regresión lineal</a:t>
            </a:r>
            <a:endParaRPr b="1" sz="2600">
              <a:solidFill>
                <a:schemeClr val="dk2"/>
              </a:solidFill>
              <a:latin typeface="Epilogue"/>
              <a:ea typeface="Epilogue"/>
              <a:cs typeface="Epilogue"/>
              <a:sym typeface="Epilogue"/>
            </a:endParaRPr>
          </a:p>
        </p:txBody>
      </p:sp>
      <p:sp>
        <p:nvSpPr>
          <p:cNvPr id="389" name="Google Shape;389;p4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Como se asume anteriormente, la característica independiente es la experiencia, i.e. X, mientras que Y es la variable dependiente.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Supongamos que existe una relación lineal entre X e Y, entonces esta última se puede predecir usando: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donde 				son etiquetas de los datos (aprendizaje supervisado)</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					son los datos de entrenamiento independientes de entrada (univariados: una variable de entrada)</a:t>
            </a:r>
            <a:endParaRPr>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a:solidFill>
                  <a:schemeClr val="dk1"/>
                </a:solidFill>
                <a:latin typeface="Albert Sans"/>
                <a:ea typeface="Albert Sans"/>
                <a:cs typeface="Albert Sans"/>
                <a:sym typeface="Albert Sans"/>
              </a:rPr>
              <a:t>					son los valores predichos.</a:t>
            </a:r>
            <a:endParaRPr sz="1300">
              <a:solidFill>
                <a:schemeClr val="dk1"/>
              </a:solidFill>
              <a:latin typeface="Albert Sans"/>
              <a:ea typeface="Albert Sans"/>
              <a:cs typeface="Albert Sans"/>
              <a:sym typeface="Albert Sans"/>
            </a:endParaRPr>
          </a:p>
        </p:txBody>
      </p:sp>
      <p:pic>
        <p:nvPicPr>
          <p:cNvPr id="390" name="Google Shape;390;p49"/>
          <p:cNvPicPr preferRelativeResize="0"/>
          <p:nvPr/>
        </p:nvPicPr>
        <p:blipFill>
          <a:blip r:embed="rId3">
            <a:alphaModFix/>
          </a:blip>
          <a:stretch>
            <a:fillRect/>
          </a:stretch>
        </p:blipFill>
        <p:spPr>
          <a:xfrm>
            <a:off x="2675963" y="2922688"/>
            <a:ext cx="1133475" cy="200025"/>
          </a:xfrm>
          <a:prstGeom prst="rect">
            <a:avLst/>
          </a:prstGeom>
          <a:noFill/>
          <a:ln>
            <a:noFill/>
          </a:ln>
        </p:spPr>
      </p:pic>
      <p:pic>
        <p:nvPicPr>
          <p:cNvPr id="391" name="Google Shape;391;p49"/>
          <p:cNvPicPr preferRelativeResize="0"/>
          <p:nvPr/>
        </p:nvPicPr>
        <p:blipFill>
          <a:blip r:embed="rId4">
            <a:alphaModFix/>
          </a:blip>
          <a:stretch>
            <a:fillRect/>
          </a:stretch>
        </p:blipFill>
        <p:spPr>
          <a:xfrm>
            <a:off x="4922575" y="2936975"/>
            <a:ext cx="1066800" cy="171450"/>
          </a:xfrm>
          <a:prstGeom prst="rect">
            <a:avLst/>
          </a:prstGeom>
          <a:noFill/>
          <a:ln>
            <a:noFill/>
          </a:ln>
        </p:spPr>
      </p:pic>
      <p:pic>
        <p:nvPicPr>
          <p:cNvPr id="392" name="Google Shape;392;p49"/>
          <p:cNvPicPr preferRelativeResize="0"/>
          <p:nvPr/>
        </p:nvPicPr>
        <p:blipFill>
          <a:blip r:embed="rId5">
            <a:alphaModFix/>
          </a:blip>
          <a:stretch>
            <a:fillRect/>
          </a:stretch>
        </p:blipFill>
        <p:spPr>
          <a:xfrm>
            <a:off x="1585975" y="3346300"/>
            <a:ext cx="1314450" cy="142875"/>
          </a:xfrm>
          <a:prstGeom prst="rect">
            <a:avLst/>
          </a:prstGeom>
          <a:noFill/>
          <a:ln>
            <a:noFill/>
          </a:ln>
        </p:spPr>
      </p:pic>
      <p:pic>
        <p:nvPicPr>
          <p:cNvPr id="393" name="Google Shape;393;p49"/>
          <p:cNvPicPr preferRelativeResize="0"/>
          <p:nvPr/>
        </p:nvPicPr>
        <p:blipFill>
          <a:blip r:embed="rId6">
            <a:alphaModFix/>
          </a:blip>
          <a:stretch>
            <a:fillRect/>
          </a:stretch>
        </p:blipFill>
        <p:spPr>
          <a:xfrm>
            <a:off x="1576450" y="3615650"/>
            <a:ext cx="1333500" cy="142875"/>
          </a:xfrm>
          <a:prstGeom prst="rect">
            <a:avLst/>
          </a:prstGeom>
          <a:noFill/>
          <a:ln>
            <a:noFill/>
          </a:ln>
        </p:spPr>
      </p:pic>
      <p:pic>
        <p:nvPicPr>
          <p:cNvPr id="394" name="Google Shape;394;p49"/>
          <p:cNvPicPr preferRelativeResize="0"/>
          <p:nvPr/>
        </p:nvPicPr>
        <p:blipFill>
          <a:blip r:embed="rId7">
            <a:alphaModFix/>
          </a:blip>
          <a:stretch>
            <a:fillRect/>
          </a:stretch>
        </p:blipFill>
        <p:spPr>
          <a:xfrm>
            <a:off x="1585975" y="4085525"/>
            <a:ext cx="1314450" cy="16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29" name="Google Shape;229;p32"/>
          <p:cNvGrpSpPr/>
          <p:nvPr/>
        </p:nvGrpSpPr>
        <p:grpSpPr>
          <a:xfrm>
            <a:off x="2161938" y="1129407"/>
            <a:ext cx="4820124" cy="2884702"/>
            <a:chOff x="1254125" y="1646194"/>
            <a:chExt cx="4820124" cy="2884702"/>
          </a:xfrm>
        </p:grpSpPr>
        <p:sp>
          <p:nvSpPr>
            <p:cNvPr id="230" name="Google Shape;230;p32"/>
            <p:cNvSpPr/>
            <p:nvPr/>
          </p:nvSpPr>
          <p:spPr>
            <a:xfrm>
              <a:off x="1314125" y="1646200"/>
              <a:ext cx="2880000" cy="2880000"/>
            </a:xfrm>
            <a:prstGeom prst="ellipse">
              <a:avLst/>
            </a:prstGeom>
            <a:solidFill>
              <a:srgbClr val="9FC5E8"/>
            </a:solidFill>
            <a:ln>
              <a:noFill/>
            </a:ln>
          </p:spPr>
          <p:txBody>
            <a:bodyPr anchorCtr="0" anchor="t" bIns="91425" lIns="91425" spcFirstLastPara="1" rIns="91425" wrap="square" tIns="0">
              <a:noAutofit/>
            </a:bodyPr>
            <a:lstStyle/>
            <a:p>
              <a:pPr indent="0" lvl="0" marL="0" rtl="0" algn="ctr">
                <a:spcBef>
                  <a:spcPts val="0"/>
                </a:spcBef>
                <a:spcAft>
                  <a:spcPts val="0"/>
                </a:spcAft>
                <a:buNone/>
              </a:pPr>
              <a:r>
                <a:t/>
              </a:r>
              <a:endParaRPr/>
            </a:p>
          </p:txBody>
        </p:sp>
        <p:sp>
          <p:nvSpPr>
            <p:cNvPr id="231" name="Google Shape;231;p32"/>
            <p:cNvSpPr txBox="1"/>
            <p:nvPr/>
          </p:nvSpPr>
          <p:spPr>
            <a:xfrm>
              <a:off x="1254125" y="1714500"/>
              <a:ext cx="3000000" cy="615600"/>
            </a:xfrm>
            <a:prstGeom prst="rect">
              <a:avLst/>
            </a:prstGeom>
            <a:noFill/>
            <a:ln>
              <a:noFill/>
            </a:ln>
            <a:effectLst>
              <a:outerShdw blurRad="57150" rotWithShape="0" algn="bl" dir="5400000" dist="19050">
                <a:srgbClr val="0B5394">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Artificial </a:t>
              </a:r>
              <a:endParaRPr>
                <a:solidFill>
                  <a:srgbClr val="FFFFFF"/>
                </a:solidFill>
                <a:latin typeface="Nunito"/>
                <a:ea typeface="Nunito"/>
                <a:cs typeface="Nunito"/>
                <a:sym typeface="Nunito"/>
              </a:endParaRPr>
            </a:p>
            <a:p>
              <a:pPr indent="0" lvl="0" marL="0" rtl="0" algn="ctr">
                <a:spcBef>
                  <a:spcPts val="0"/>
                </a:spcBef>
                <a:spcAft>
                  <a:spcPts val="0"/>
                </a:spcAft>
                <a:buNone/>
              </a:pPr>
              <a:r>
                <a:rPr lang="en">
                  <a:solidFill>
                    <a:srgbClr val="FFFFFF"/>
                  </a:solidFill>
                  <a:latin typeface="Nunito"/>
                  <a:ea typeface="Nunito"/>
                  <a:cs typeface="Nunito"/>
                  <a:sym typeface="Nunito"/>
                </a:rPr>
                <a:t>Intelligence</a:t>
              </a:r>
              <a:endParaRPr>
                <a:solidFill>
                  <a:srgbClr val="FFFFFF"/>
                </a:solidFill>
                <a:latin typeface="Nunito"/>
                <a:ea typeface="Nunito"/>
                <a:cs typeface="Nunito"/>
                <a:sym typeface="Nunito"/>
              </a:endParaRPr>
            </a:p>
          </p:txBody>
        </p:sp>
        <p:sp>
          <p:nvSpPr>
            <p:cNvPr id="232" name="Google Shape;232;p32"/>
            <p:cNvSpPr/>
            <p:nvPr/>
          </p:nvSpPr>
          <p:spPr>
            <a:xfrm>
              <a:off x="1674125" y="2366200"/>
              <a:ext cx="2160000" cy="2160000"/>
            </a:xfrm>
            <a:prstGeom prst="ellipse">
              <a:avLst/>
            </a:prstGeom>
            <a:solidFill>
              <a:srgbClr val="B6D7A8"/>
            </a:solidFill>
            <a:ln>
              <a:noFill/>
            </a:ln>
          </p:spPr>
          <p:txBody>
            <a:bodyPr anchorCtr="0" anchor="t" bIns="91425" lIns="91425" spcFirstLastPara="1" rIns="91425" wrap="square" tIns="0">
              <a:noAutofit/>
            </a:bodyPr>
            <a:lstStyle/>
            <a:p>
              <a:pPr indent="0" lvl="0" marL="0" rtl="0" algn="ctr">
                <a:spcBef>
                  <a:spcPts val="0"/>
                </a:spcBef>
                <a:spcAft>
                  <a:spcPts val="0"/>
                </a:spcAft>
                <a:buNone/>
              </a:pPr>
              <a:r>
                <a:t/>
              </a:r>
              <a:endParaRPr/>
            </a:p>
          </p:txBody>
        </p:sp>
        <p:sp>
          <p:nvSpPr>
            <p:cNvPr id="233" name="Google Shape;233;p32"/>
            <p:cNvSpPr/>
            <p:nvPr/>
          </p:nvSpPr>
          <p:spPr>
            <a:xfrm>
              <a:off x="2034125" y="3086200"/>
              <a:ext cx="1440000" cy="1440000"/>
            </a:xfrm>
            <a:prstGeom prst="ellipse">
              <a:avLst/>
            </a:prstGeom>
            <a:solidFill>
              <a:srgbClr val="F9CB9C"/>
            </a:solidFill>
            <a:ln>
              <a:noFill/>
            </a:ln>
          </p:spPr>
          <p:txBody>
            <a:bodyPr anchorCtr="0" anchor="t" bIns="91425" lIns="91425" spcFirstLastPara="1" rIns="91425" wrap="square" tIns="0">
              <a:noAutofit/>
            </a:bodyPr>
            <a:lstStyle/>
            <a:p>
              <a:pPr indent="0" lvl="0" marL="0" rtl="0" algn="ctr">
                <a:spcBef>
                  <a:spcPts val="0"/>
                </a:spcBef>
                <a:spcAft>
                  <a:spcPts val="0"/>
                </a:spcAft>
                <a:buNone/>
              </a:pPr>
              <a:r>
                <a:t/>
              </a:r>
              <a:endParaRPr/>
            </a:p>
          </p:txBody>
        </p:sp>
        <p:sp>
          <p:nvSpPr>
            <p:cNvPr id="234" name="Google Shape;234;p32"/>
            <p:cNvSpPr txBox="1"/>
            <p:nvPr/>
          </p:nvSpPr>
          <p:spPr>
            <a:xfrm>
              <a:off x="1254125" y="2400300"/>
              <a:ext cx="3000000" cy="615600"/>
            </a:xfrm>
            <a:prstGeom prst="rect">
              <a:avLst/>
            </a:prstGeom>
            <a:noFill/>
            <a:ln>
              <a:noFill/>
            </a:ln>
            <a:effectLst>
              <a:outerShdw blurRad="57150" rotWithShape="0" algn="bl" dir="5400000" dist="19050">
                <a:srgbClr val="38761D">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Machine </a:t>
              </a:r>
              <a:endParaRPr>
                <a:solidFill>
                  <a:srgbClr val="FFFFFF"/>
                </a:solidFill>
                <a:latin typeface="Nunito"/>
                <a:ea typeface="Nunito"/>
                <a:cs typeface="Nunito"/>
                <a:sym typeface="Nunito"/>
              </a:endParaRPr>
            </a:p>
            <a:p>
              <a:pPr indent="0" lvl="0" marL="0" rtl="0" algn="ctr">
                <a:spcBef>
                  <a:spcPts val="0"/>
                </a:spcBef>
                <a:spcAft>
                  <a:spcPts val="0"/>
                </a:spcAft>
                <a:buNone/>
              </a:pPr>
              <a:r>
                <a:rPr lang="en">
                  <a:solidFill>
                    <a:srgbClr val="FFFFFF"/>
                  </a:solidFill>
                  <a:latin typeface="Nunito"/>
                  <a:ea typeface="Nunito"/>
                  <a:cs typeface="Nunito"/>
                  <a:sym typeface="Nunito"/>
                </a:rPr>
                <a:t>Learning</a:t>
              </a:r>
              <a:endParaRPr>
                <a:solidFill>
                  <a:srgbClr val="FFFFFF"/>
                </a:solidFill>
                <a:latin typeface="Nunito"/>
                <a:ea typeface="Nunito"/>
                <a:cs typeface="Nunito"/>
                <a:sym typeface="Nunito"/>
              </a:endParaRPr>
            </a:p>
          </p:txBody>
        </p:sp>
        <p:sp>
          <p:nvSpPr>
            <p:cNvPr id="235" name="Google Shape;235;p32"/>
            <p:cNvSpPr txBox="1"/>
            <p:nvPr/>
          </p:nvSpPr>
          <p:spPr>
            <a:xfrm>
              <a:off x="1254125" y="3162300"/>
              <a:ext cx="3000000" cy="615600"/>
            </a:xfrm>
            <a:prstGeom prst="rect">
              <a:avLst/>
            </a:prstGeom>
            <a:noFill/>
            <a:ln>
              <a:noFill/>
            </a:ln>
            <a:effectLst>
              <a:outerShdw blurRad="57150" rotWithShape="0" algn="bl" dir="5400000" dist="19050">
                <a:srgbClr val="B45F06">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Deep</a:t>
              </a:r>
              <a:endParaRPr>
                <a:solidFill>
                  <a:srgbClr val="FFFFFF"/>
                </a:solidFill>
                <a:latin typeface="Nunito"/>
                <a:ea typeface="Nunito"/>
                <a:cs typeface="Nunito"/>
                <a:sym typeface="Nunito"/>
              </a:endParaRPr>
            </a:p>
            <a:p>
              <a:pPr indent="0" lvl="0" marL="0" rtl="0" algn="ctr">
                <a:spcBef>
                  <a:spcPts val="0"/>
                </a:spcBef>
                <a:spcAft>
                  <a:spcPts val="0"/>
                </a:spcAft>
                <a:buNone/>
              </a:pPr>
              <a:r>
                <a:rPr lang="en">
                  <a:solidFill>
                    <a:srgbClr val="FFFFFF"/>
                  </a:solidFill>
                  <a:latin typeface="Nunito"/>
                  <a:ea typeface="Nunito"/>
                  <a:cs typeface="Nunito"/>
                  <a:sym typeface="Nunito"/>
                </a:rPr>
                <a:t>Learning</a:t>
              </a:r>
              <a:endParaRPr>
                <a:solidFill>
                  <a:srgbClr val="FFFFFF"/>
                </a:solidFill>
                <a:latin typeface="Nunito"/>
                <a:ea typeface="Nunito"/>
                <a:cs typeface="Nunito"/>
                <a:sym typeface="Nunito"/>
              </a:endParaRPr>
            </a:p>
          </p:txBody>
        </p:sp>
        <p:pic>
          <p:nvPicPr>
            <p:cNvPr id="236" name="Google Shape;236;p32"/>
            <p:cNvPicPr preferRelativeResize="0"/>
            <p:nvPr/>
          </p:nvPicPr>
          <p:blipFill>
            <a:blip r:embed="rId3">
              <a:alphaModFix amt="20000"/>
            </a:blip>
            <a:stretch>
              <a:fillRect/>
            </a:stretch>
          </p:blipFill>
          <p:spPr>
            <a:xfrm>
              <a:off x="3194250" y="1646194"/>
              <a:ext cx="2879999" cy="2884702"/>
            </a:xfrm>
            <a:prstGeom prst="rect">
              <a:avLst/>
            </a:prstGeom>
            <a:noFill/>
            <a:ln>
              <a:noFill/>
            </a:ln>
          </p:spPr>
        </p:pic>
        <p:sp>
          <p:nvSpPr>
            <p:cNvPr id="237" name="Google Shape;237;p32"/>
            <p:cNvSpPr txBox="1"/>
            <p:nvPr/>
          </p:nvSpPr>
          <p:spPr>
            <a:xfrm>
              <a:off x="2203200" y="2705100"/>
              <a:ext cx="3000000" cy="6771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3A4664"/>
                  </a:solidFill>
                  <a:latin typeface="Maven Pro"/>
                  <a:ea typeface="Maven Pro"/>
                  <a:cs typeface="Maven Pro"/>
                  <a:sym typeface="Maven Pro"/>
                </a:rPr>
                <a:t>Data</a:t>
              </a:r>
              <a:endParaRPr b="1" sz="1600">
                <a:solidFill>
                  <a:srgbClr val="3A4664"/>
                </a:solidFill>
                <a:latin typeface="Maven Pro"/>
                <a:ea typeface="Maven Pro"/>
                <a:cs typeface="Maven Pro"/>
                <a:sym typeface="Maven Pro"/>
              </a:endParaRPr>
            </a:p>
            <a:p>
              <a:pPr indent="0" lvl="0" marL="0" rtl="0" algn="ctr">
                <a:spcBef>
                  <a:spcPts val="0"/>
                </a:spcBef>
                <a:spcAft>
                  <a:spcPts val="0"/>
                </a:spcAft>
                <a:buNone/>
              </a:pPr>
              <a:r>
                <a:rPr b="1" lang="en" sz="1600">
                  <a:solidFill>
                    <a:srgbClr val="3A4664"/>
                  </a:solidFill>
                  <a:latin typeface="Maven Pro"/>
                  <a:ea typeface="Maven Pro"/>
                  <a:cs typeface="Maven Pro"/>
                  <a:sym typeface="Maven Pro"/>
                </a:rPr>
                <a:t>Science</a:t>
              </a:r>
              <a:endParaRPr b="1" sz="1600">
                <a:solidFill>
                  <a:srgbClr val="3A4664"/>
                </a:solidFill>
                <a:latin typeface="Maven Pro"/>
                <a:ea typeface="Maven Pro"/>
                <a:cs typeface="Maven Pro"/>
                <a:sym typeface="Maven Pro"/>
              </a:endParaRPr>
            </a:p>
          </p:txBody>
        </p:sp>
        <p:sp>
          <p:nvSpPr>
            <p:cNvPr id="238" name="Google Shape;238;p32"/>
            <p:cNvSpPr txBox="1"/>
            <p:nvPr/>
          </p:nvSpPr>
          <p:spPr>
            <a:xfrm>
              <a:off x="3474125" y="1646200"/>
              <a:ext cx="2600100" cy="2880000"/>
            </a:xfrm>
            <a:prstGeom prst="rect">
              <a:avLst/>
            </a:prstGeom>
            <a:noFill/>
            <a:ln>
              <a:noFill/>
            </a:ln>
            <a:effectLst>
              <a:outerShdw blurRad="57150" rotWithShape="0" algn="bl" dir="5400000" dist="19050">
                <a:srgbClr val="A64D79">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Domain knowledge</a:t>
              </a:r>
              <a:endParaRPr>
                <a:solidFill>
                  <a:srgbClr val="FFFFFF"/>
                </a:solidFill>
                <a:latin typeface="Nunito"/>
                <a:ea typeface="Nunito"/>
                <a:cs typeface="Nunito"/>
                <a:sym typeface="Nunito"/>
              </a:endParaRPr>
            </a:p>
            <a:p>
              <a:pPr indent="0" lvl="0" marL="0" rtl="0" algn="ctr">
                <a:spcBef>
                  <a:spcPts val="0"/>
                </a:spcBef>
                <a:spcAft>
                  <a:spcPts val="0"/>
                </a:spcAft>
                <a:buNone/>
              </a:pPr>
              <a:r>
                <a:t/>
              </a:r>
              <a:endParaRPr>
                <a:solidFill>
                  <a:srgbClr val="FFFFFF"/>
                </a:solidFill>
                <a:latin typeface="Nunito"/>
                <a:ea typeface="Nunito"/>
                <a:cs typeface="Nunito"/>
                <a:sym typeface="Nunito"/>
              </a:endParaRPr>
            </a:p>
            <a:p>
              <a:pPr indent="0" lvl="0" marL="0" rtl="0" algn="ctr">
                <a:spcBef>
                  <a:spcPts val="0"/>
                </a:spcBef>
                <a:spcAft>
                  <a:spcPts val="0"/>
                </a:spcAft>
                <a:buNone/>
              </a:pPr>
              <a:r>
                <a:rPr lang="en">
                  <a:solidFill>
                    <a:srgbClr val="FFFFFF"/>
                  </a:solidFill>
                  <a:latin typeface="Nunito"/>
                  <a:ea typeface="Nunito"/>
                  <a:cs typeface="Nunito"/>
                  <a:sym typeface="Nunito"/>
                </a:rPr>
                <a:t>Mathematics</a:t>
              </a:r>
              <a:endParaRPr>
                <a:solidFill>
                  <a:srgbClr val="FFFFFF"/>
                </a:solidFill>
                <a:latin typeface="Nunito"/>
                <a:ea typeface="Nunito"/>
                <a:cs typeface="Nunito"/>
                <a:sym typeface="Nunito"/>
              </a:endParaRPr>
            </a:p>
            <a:p>
              <a:pPr indent="0" lvl="0" marL="0" rtl="0" algn="ctr">
                <a:spcBef>
                  <a:spcPts val="0"/>
                </a:spcBef>
                <a:spcAft>
                  <a:spcPts val="0"/>
                </a:spcAft>
                <a:buNone/>
              </a:pPr>
              <a:r>
                <a:t/>
              </a:r>
              <a:endParaRPr>
                <a:solidFill>
                  <a:srgbClr val="FFFFFF"/>
                </a:solidFill>
                <a:latin typeface="Nunito"/>
                <a:ea typeface="Nunito"/>
                <a:cs typeface="Nunito"/>
                <a:sym typeface="Nunito"/>
              </a:endParaRPr>
            </a:p>
            <a:p>
              <a:pPr indent="0" lvl="0" marL="0" rtl="0" algn="ctr">
                <a:spcBef>
                  <a:spcPts val="0"/>
                </a:spcBef>
                <a:spcAft>
                  <a:spcPts val="0"/>
                </a:spcAft>
                <a:buNone/>
              </a:pPr>
              <a:r>
                <a:rPr lang="en">
                  <a:solidFill>
                    <a:srgbClr val="FFFFFF"/>
                  </a:solidFill>
                  <a:latin typeface="Nunito"/>
                  <a:ea typeface="Nunito"/>
                  <a:cs typeface="Nunito"/>
                  <a:sym typeface="Nunito"/>
                </a:rPr>
                <a:t>Statistics</a:t>
              </a:r>
              <a:endParaRPr>
                <a:solidFill>
                  <a:srgbClr val="FFFFFF"/>
                </a:solidFill>
                <a:latin typeface="Nunito"/>
                <a:ea typeface="Nunito"/>
                <a:cs typeface="Nunito"/>
                <a:sym typeface="Nunito"/>
              </a:endParaRPr>
            </a:p>
            <a:p>
              <a:pPr indent="0" lvl="0" marL="0" rtl="0" algn="ctr">
                <a:spcBef>
                  <a:spcPts val="0"/>
                </a:spcBef>
                <a:spcAft>
                  <a:spcPts val="0"/>
                </a:spcAft>
                <a:buNone/>
              </a:pPr>
              <a:r>
                <a:t/>
              </a:r>
              <a:endParaRPr>
                <a:solidFill>
                  <a:srgbClr val="FFFFFF"/>
                </a:solidFill>
                <a:latin typeface="Nunito"/>
                <a:ea typeface="Nunito"/>
                <a:cs typeface="Nunito"/>
                <a:sym typeface="Nunito"/>
              </a:endParaRPr>
            </a:p>
            <a:p>
              <a:pPr indent="0" lvl="0" marL="0" rtl="0" algn="ctr">
                <a:spcBef>
                  <a:spcPts val="0"/>
                </a:spcBef>
                <a:spcAft>
                  <a:spcPts val="0"/>
                </a:spcAft>
                <a:buNone/>
              </a:pPr>
              <a:r>
                <a:rPr lang="en">
                  <a:solidFill>
                    <a:srgbClr val="FFFFFF"/>
                  </a:solidFill>
                  <a:latin typeface="Nunito"/>
                  <a:ea typeface="Nunito"/>
                  <a:cs typeface="Nunito"/>
                  <a:sym typeface="Nunito"/>
                </a:rPr>
                <a:t>Visualization</a:t>
              </a:r>
              <a:endParaRPr>
                <a:solidFill>
                  <a:srgbClr val="FFFFFF"/>
                </a:solidFill>
                <a:latin typeface="Nunito"/>
                <a:ea typeface="Nunito"/>
                <a:cs typeface="Nunito"/>
                <a:sym typeface="Nunito"/>
              </a:endParaRPr>
            </a:p>
            <a:p>
              <a:pPr indent="0" lvl="0" marL="0" rtl="0" algn="ctr">
                <a:spcBef>
                  <a:spcPts val="0"/>
                </a:spcBef>
                <a:spcAft>
                  <a:spcPts val="0"/>
                </a:spcAft>
                <a:buNone/>
              </a:pPr>
              <a:r>
                <a:t/>
              </a:r>
              <a:endParaRPr>
                <a:solidFill>
                  <a:srgbClr val="FFFFFF"/>
                </a:solidFill>
                <a:latin typeface="Nunito"/>
                <a:ea typeface="Nunito"/>
                <a:cs typeface="Nunito"/>
                <a:sym typeface="Nunito"/>
              </a:endParaRPr>
            </a:p>
            <a:p>
              <a:pPr indent="0" lvl="0" marL="0" rtl="0" algn="ctr">
                <a:spcBef>
                  <a:spcPts val="0"/>
                </a:spcBef>
                <a:spcAft>
                  <a:spcPts val="0"/>
                </a:spcAft>
                <a:buNone/>
              </a:pPr>
              <a:r>
                <a:rPr lang="en">
                  <a:solidFill>
                    <a:srgbClr val="FFFFFF"/>
                  </a:solidFill>
                  <a:latin typeface="Nunito"/>
                  <a:ea typeface="Nunito"/>
                  <a:cs typeface="Nunito"/>
                  <a:sym typeface="Nunito"/>
                </a:rPr>
                <a:t>Programming</a:t>
              </a:r>
              <a:endParaRPr>
                <a:solidFill>
                  <a:srgbClr val="FFFFFF"/>
                </a:solidFill>
                <a:latin typeface="Nunito"/>
                <a:ea typeface="Nunito"/>
                <a:cs typeface="Nunito"/>
                <a:sym typeface="Nuni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Función de hipótesis para regresión lineal</a:t>
            </a:r>
            <a:endParaRPr b="1" sz="3000">
              <a:solidFill>
                <a:srgbClr val="112158"/>
              </a:solidFill>
              <a:latin typeface="Epilogue"/>
              <a:ea typeface="Epilogue"/>
              <a:cs typeface="Epilogue"/>
              <a:sym typeface="Epilogue"/>
            </a:endParaRPr>
          </a:p>
        </p:txBody>
      </p:sp>
      <p:sp>
        <p:nvSpPr>
          <p:cNvPr id="401" name="Google Shape;401;p5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modelo obtiene la mejor línea de ajuste de regresión al encontrar los mejores valores de θ</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y θ</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θ</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interceptor</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θ</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 coeficiente de x</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Una vez que se encuentran los mejores valores de θ</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y θ</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 se obtiene la línea de mejor ajuste.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Entonces, cuando finalmente usemos el modelo para la predicción, predecirá el valor de </a:t>
            </a:r>
            <a:r>
              <a:rPr b="1" i="1" lang="en" sz="1600">
                <a:solidFill>
                  <a:schemeClr val="dk1"/>
                </a:solidFill>
                <a:latin typeface="Albert Sans"/>
                <a:ea typeface="Albert Sans"/>
                <a:cs typeface="Albert Sans"/>
                <a:sym typeface="Albert Sans"/>
              </a:rPr>
              <a:t>y</a:t>
            </a:r>
            <a:r>
              <a:rPr lang="en" sz="1600">
                <a:solidFill>
                  <a:schemeClr val="dk1"/>
                </a:solidFill>
                <a:latin typeface="Albert Sans"/>
                <a:ea typeface="Albert Sans"/>
                <a:cs typeface="Albert Sans"/>
                <a:sym typeface="Albert Sans"/>
              </a:rPr>
              <a:t> para el valor de entrada de </a:t>
            </a:r>
            <a:r>
              <a:rPr b="1" i="1" lang="en" sz="1600">
                <a:solidFill>
                  <a:schemeClr val="dk1"/>
                </a:solidFill>
                <a:latin typeface="Albert Sans"/>
                <a:ea typeface="Albert Sans"/>
                <a:cs typeface="Albert Sans"/>
                <a:sym typeface="Albert Sans"/>
              </a:rPr>
              <a:t>x</a:t>
            </a:r>
            <a:r>
              <a:rPr lang="en"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Función de costo</a:t>
            </a:r>
            <a:endParaRPr b="1" sz="3000">
              <a:solidFill>
                <a:srgbClr val="112158"/>
              </a:solidFill>
              <a:latin typeface="Epilogue"/>
              <a:ea typeface="Epilogue"/>
              <a:cs typeface="Epilogue"/>
              <a:sym typeface="Epilogue"/>
            </a:endParaRPr>
          </a:p>
        </p:txBody>
      </p:sp>
      <p:sp>
        <p:nvSpPr>
          <p:cNvPr id="408" name="Google Shape;408;p5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función de costo, o función de pérdida, no es más que el error o diferencia entre el valor predicho </a:t>
            </a:r>
            <a:r>
              <a:rPr b="1" lang="en" sz="1600">
                <a:solidFill>
                  <a:schemeClr val="dk1"/>
                </a:solidFill>
                <a:latin typeface="Albert Sans"/>
                <a:ea typeface="Albert Sans"/>
                <a:cs typeface="Albert Sans"/>
                <a:sym typeface="Albert Sans"/>
              </a:rPr>
              <a:t>Ŷ</a:t>
            </a:r>
            <a:r>
              <a:rPr lang="en" sz="1600">
                <a:solidFill>
                  <a:schemeClr val="dk1"/>
                </a:solidFill>
                <a:latin typeface="Albert Sans"/>
                <a:ea typeface="Albert Sans"/>
                <a:cs typeface="Albert Sans"/>
                <a:sym typeface="Albert Sans"/>
              </a:rPr>
              <a:t> y el valor verdadero </a:t>
            </a:r>
            <a:r>
              <a:rPr b="1" lang="en" sz="1600">
                <a:solidFill>
                  <a:schemeClr val="dk1"/>
                </a:solidFill>
                <a:latin typeface="Albert Sans"/>
                <a:ea typeface="Albert Sans"/>
                <a:cs typeface="Albert Sans"/>
                <a:sym typeface="Albert Sans"/>
              </a:rPr>
              <a:t>Y</a:t>
            </a:r>
            <a:r>
              <a:rPr lang="en" sz="1600">
                <a:solidFill>
                  <a:schemeClr val="dk1"/>
                </a:solidFill>
                <a:latin typeface="Albert Sans"/>
                <a:ea typeface="Albert Sans"/>
                <a:cs typeface="Albert Sans"/>
                <a:sym typeface="Albert Sans"/>
              </a:rPr>
              <a:t>.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Es el error cuadrático medio (MSE) entre el valor predicho y el valor verdadero. </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función de costo (J) se puede escribir como:</a:t>
            </a:r>
            <a:endParaRPr sz="1600">
              <a:solidFill>
                <a:schemeClr val="dk1"/>
              </a:solidFill>
              <a:latin typeface="Albert Sans"/>
              <a:ea typeface="Albert Sans"/>
              <a:cs typeface="Albert Sans"/>
              <a:sym typeface="Albert Sans"/>
            </a:endParaRPr>
          </a:p>
        </p:txBody>
      </p:sp>
      <p:pic>
        <p:nvPicPr>
          <p:cNvPr id="409" name="Google Shape;409;p51"/>
          <p:cNvPicPr preferRelativeResize="0"/>
          <p:nvPr/>
        </p:nvPicPr>
        <p:blipFill>
          <a:blip r:embed="rId3">
            <a:alphaModFix/>
          </a:blip>
          <a:stretch>
            <a:fillRect/>
          </a:stretch>
        </p:blipFill>
        <p:spPr>
          <a:xfrm>
            <a:off x="3522000" y="3306275"/>
            <a:ext cx="2095500" cy="18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Epilogue"/>
                <a:ea typeface="Epilogue"/>
                <a:cs typeface="Epilogue"/>
                <a:sym typeface="Epilogue"/>
              </a:rPr>
              <a:t>¿Cómo actualizar θ</a:t>
            </a:r>
            <a:r>
              <a:rPr b="1" baseline="-25000" lang="en" sz="2200">
                <a:solidFill>
                  <a:schemeClr val="dk2"/>
                </a:solidFill>
                <a:latin typeface="Epilogue"/>
                <a:ea typeface="Epilogue"/>
                <a:cs typeface="Epilogue"/>
                <a:sym typeface="Epilogue"/>
              </a:rPr>
              <a:t>1</a:t>
            </a:r>
            <a:r>
              <a:rPr b="1" lang="en" sz="2200">
                <a:solidFill>
                  <a:schemeClr val="dk2"/>
                </a:solidFill>
                <a:latin typeface="Epilogue"/>
                <a:ea typeface="Epilogue"/>
                <a:cs typeface="Epilogue"/>
                <a:sym typeface="Epilogue"/>
              </a:rPr>
              <a:t> y θ</a:t>
            </a:r>
            <a:r>
              <a:rPr b="1" baseline="-25000" lang="en" sz="2200">
                <a:solidFill>
                  <a:schemeClr val="dk2"/>
                </a:solidFill>
                <a:latin typeface="Epilogue"/>
                <a:ea typeface="Epilogue"/>
                <a:cs typeface="Epilogue"/>
                <a:sym typeface="Epilogue"/>
              </a:rPr>
              <a:t>2</a:t>
            </a:r>
            <a:r>
              <a:rPr b="1" lang="en" sz="2200">
                <a:solidFill>
                  <a:schemeClr val="dk2"/>
                </a:solidFill>
                <a:latin typeface="Epilogue"/>
                <a:ea typeface="Epilogue"/>
                <a:cs typeface="Epilogue"/>
                <a:sym typeface="Epilogue"/>
              </a:rPr>
              <a:t> para obtener la línea de mejor ajuste?</a:t>
            </a:r>
            <a:endParaRPr b="1" sz="2600">
              <a:solidFill>
                <a:srgbClr val="112158"/>
              </a:solidFill>
              <a:latin typeface="Epilogue"/>
              <a:ea typeface="Epilogue"/>
              <a:cs typeface="Epilogue"/>
              <a:sym typeface="Epilogue"/>
            </a:endParaRPr>
          </a:p>
        </p:txBody>
      </p:sp>
      <p:sp>
        <p:nvSpPr>
          <p:cNvPr id="416" name="Google Shape;416;p5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lograr la línea de regresión de mejor ajuste, el modelo apunta a predecir el valor objetivo </a:t>
            </a:r>
            <a:r>
              <a:rPr b="1" lang="en" sz="1600">
                <a:solidFill>
                  <a:schemeClr val="dk1"/>
                </a:solidFill>
                <a:latin typeface="Albert Sans"/>
                <a:ea typeface="Albert Sans"/>
                <a:cs typeface="Albert Sans"/>
                <a:sym typeface="Albert Sans"/>
              </a:rPr>
              <a:t>Ŷ </a:t>
            </a:r>
            <a:r>
              <a:rPr lang="en" sz="1600">
                <a:solidFill>
                  <a:schemeClr val="dk1"/>
                </a:solidFill>
                <a:latin typeface="Albert Sans"/>
                <a:ea typeface="Albert Sans"/>
                <a:cs typeface="Albert Sans"/>
                <a:sym typeface="Albert Sans"/>
              </a:rPr>
              <a:t>de modo que la diferencia de error entre el valor predicho </a:t>
            </a:r>
            <a:r>
              <a:rPr b="1" lang="en" sz="1600">
                <a:solidFill>
                  <a:schemeClr val="dk1"/>
                </a:solidFill>
                <a:latin typeface="Albert Sans"/>
                <a:ea typeface="Albert Sans"/>
                <a:cs typeface="Albert Sans"/>
                <a:sym typeface="Albert Sans"/>
              </a:rPr>
              <a:t>Ŷ </a:t>
            </a:r>
            <a:r>
              <a:rPr lang="en" sz="1600">
                <a:solidFill>
                  <a:schemeClr val="dk1"/>
                </a:solidFill>
                <a:latin typeface="Albert Sans"/>
                <a:ea typeface="Albert Sans"/>
                <a:cs typeface="Albert Sans"/>
                <a:sym typeface="Albert Sans"/>
              </a:rPr>
              <a:t>y el valor verdadero </a:t>
            </a:r>
            <a:r>
              <a:rPr b="1" lang="en" sz="1600">
                <a:solidFill>
                  <a:schemeClr val="dk1"/>
                </a:solidFill>
                <a:latin typeface="Albert Sans"/>
                <a:ea typeface="Albert Sans"/>
                <a:cs typeface="Albert Sans"/>
                <a:sym typeface="Albert Sans"/>
              </a:rPr>
              <a:t>Y</a:t>
            </a:r>
            <a:r>
              <a:rPr lang="en" sz="1600">
                <a:solidFill>
                  <a:schemeClr val="dk1"/>
                </a:solidFill>
                <a:latin typeface="Albert Sans"/>
                <a:ea typeface="Albert Sans"/>
                <a:cs typeface="Albert Sans"/>
                <a:sym typeface="Albert Sans"/>
              </a:rPr>
              <a:t> sea mínima.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Por lo tanto, es muy importante actualizar los valores de θ</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y θ</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 para alcanzar el mejor valor que minimice el error entre el valor de </a:t>
            </a:r>
            <a:r>
              <a:rPr b="1" i="1" lang="en" sz="1600">
                <a:solidFill>
                  <a:schemeClr val="dk1"/>
                </a:solidFill>
                <a:latin typeface="Albert Sans"/>
                <a:ea typeface="Albert Sans"/>
                <a:cs typeface="Albert Sans"/>
                <a:sym typeface="Albert Sans"/>
              </a:rPr>
              <a:t>y</a:t>
            </a:r>
            <a:r>
              <a:rPr lang="en" sz="1600">
                <a:solidFill>
                  <a:schemeClr val="dk1"/>
                </a:solidFill>
                <a:latin typeface="Albert Sans"/>
                <a:ea typeface="Albert Sans"/>
                <a:cs typeface="Albert Sans"/>
                <a:sym typeface="Albert Sans"/>
              </a:rPr>
              <a:t> previsto (pred) y el valor de </a:t>
            </a:r>
            <a:r>
              <a:rPr b="1" i="1" lang="en" sz="1600">
                <a:solidFill>
                  <a:schemeClr val="dk1"/>
                </a:solidFill>
                <a:latin typeface="Albert Sans"/>
                <a:ea typeface="Albert Sans"/>
                <a:cs typeface="Albert Sans"/>
                <a:sym typeface="Albert Sans"/>
              </a:rPr>
              <a:t>y</a:t>
            </a:r>
            <a:r>
              <a:rPr lang="en" sz="1600">
                <a:solidFill>
                  <a:schemeClr val="dk1"/>
                </a:solidFill>
                <a:latin typeface="Albert Sans"/>
                <a:ea typeface="Albert Sans"/>
                <a:cs typeface="Albert Sans"/>
                <a:sym typeface="Albert Sans"/>
              </a:rPr>
              <a:t> verdadero (y).</a:t>
            </a:r>
            <a:endParaRPr sz="1600">
              <a:solidFill>
                <a:schemeClr val="dk1"/>
              </a:solidFill>
              <a:latin typeface="Albert Sans"/>
              <a:ea typeface="Albert Sans"/>
              <a:cs typeface="Albert Sans"/>
              <a:sym typeface="Albert Sans"/>
            </a:endParaRPr>
          </a:p>
        </p:txBody>
      </p:sp>
      <p:pic>
        <p:nvPicPr>
          <p:cNvPr id="417" name="Google Shape;417;p52"/>
          <p:cNvPicPr preferRelativeResize="0"/>
          <p:nvPr/>
        </p:nvPicPr>
        <p:blipFill>
          <a:blip r:embed="rId3">
            <a:alphaModFix/>
          </a:blip>
          <a:stretch>
            <a:fillRect/>
          </a:stretch>
        </p:blipFill>
        <p:spPr>
          <a:xfrm>
            <a:off x="3771900" y="3679875"/>
            <a:ext cx="1600200" cy="171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5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600">
                <a:solidFill>
                  <a:schemeClr val="lt2"/>
                </a:solidFill>
                <a:latin typeface="Epilogue"/>
                <a:ea typeface="Epilogue"/>
                <a:cs typeface="Epilogue"/>
                <a:sym typeface="Epilogue"/>
              </a:rPr>
              <a:t>Gradient Descent</a:t>
            </a:r>
            <a:endParaRPr b="1" i="1" sz="2600">
              <a:solidFill>
                <a:schemeClr val="lt2"/>
              </a:solidFill>
              <a:latin typeface="Epilogue"/>
              <a:ea typeface="Epilogue"/>
              <a:cs typeface="Epilogue"/>
              <a:sym typeface="Epilogue"/>
            </a:endParaRPr>
          </a:p>
        </p:txBody>
      </p:sp>
      <p:sp>
        <p:nvSpPr>
          <p:cNvPr id="424" name="Google Shape;424;p5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puede entrenar un modelo de regresión lineal utilizando el algoritmo de optimización de descenso de gradiente modificando iterativamente los parámetros del modelo para reducir el error cuadrático medio (MSE) del modelo en un conjunto de datos de entrenamiento.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actualizar los valores θ</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y θ</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 con el fin de reducir la función de costo (minimizando el valor RMSE) y lograr la línea de mejor ajuste, el modelo utiliza Descenso de gradiente.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idea es comenzar con valores aleatorios de θ</a:t>
            </a:r>
            <a:r>
              <a:rPr baseline="-25000" lang="en" sz="1600">
                <a:solidFill>
                  <a:schemeClr val="dk1"/>
                </a:solidFill>
                <a:latin typeface="Albert Sans"/>
                <a:ea typeface="Albert Sans"/>
                <a:cs typeface="Albert Sans"/>
                <a:sym typeface="Albert Sans"/>
              </a:rPr>
              <a:t>1</a:t>
            </a:r>
            <a:r>
              <a:rPr lang="en" sz="1600">
                <a:solidFill>
                  <a:schemeClr val="dk1"/>
                </a:solidFill>
                <a:latin typeface="Albert Sans"/>
                <a:ea typeface="Albert Sans"/>
                <a:cs typeface="Albert Sans"/>
                <a:sym typeface="Albert Sans"/>
              </a:rPr>
              <a:t> y θ</a:t>
            </a:r>
            <a:r>
              <a:rPr baseline="-25000" lang="en" sz="1600">
                <a:solidFill>
                  <a:schemeClr val="dk1"/>
                </a:solidFill>
                <a:latin typeface="Albert Sans"/>
                <a:ea typeface="Albert Sans"/>
                <a:cs typeface="Albert Sans"/>
                <a:sym typeface="Albert Sans"/>
              </a:rPr>
              <a:t>2</a:t>
            </a:r>
            <a:r>
              <a:rPr lang="en" sz="1600">
                <a:solidFill>
                  <a:schemeClr val="dk1"/>
                </a:solidFill>
                <a:latin typeface="Albert Sans"/>
                <a:ea typeface="Albert Sans"/>
                <a:cs typeface="Albert Sans"/>
                <a:sym typeface="Albert Sans"/>
              </a:rPr>
              <a:t> y luego actualizar los valores de forma iterativa, alcanzando el costo mínimo.</a:t>
            </a:r>
            <a:endParaRPr sz="1600">
              <a:solidFill>
                <a:schemeClr val="dk1"/>
              </a:solidFill>
              <a:latin typeface="Albert Sans"/>
              <a:ea typeface="Albert Sans"/>
              <a:cs typeface="Albert Sans"/>
              <a:sym typeface="Alber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 name="Google Shape;430;p5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600">
                <a:solidFill>
                  <a:schemeClr val="lt2"/>
                </a:solidFill>
                <a:latin typeface="Epilogue"/>
                <a:ea typeface="Epilogue"/>
                <a:cs typeface="Epilogue"/>
                <a:sym typeface="Epilogue"/>
              </a:rPr>
              <a:t>Gradient Descent</a:t>
            </a:r>
            <a:endParaRPr b="1" i="1" sz="2600">
              <a:solidFill>
                <a:schemeClr val="lt2"/>
              </a:solidFill>
              <a:latin typeface="Epilogue"/>
              <a:ea typeface="Epilogue"/>
              <a:cs typeface="Epilogue"/>
              <a:sym typeface="Epilogue"/>
            </a:endParaRPr>
          </a:p>
        </p:txBody>
      </p:sp>
      <p:sp>
        <p:nvSpPr>
          <p:cNvPr id="431" name="Google Shape;431;p5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gradiente no es más que una derivada que define los efectos sobre las salidas de la función con un poco de variación en las entradas.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Definimos la función de costo (J) con respecto a </a:t>
            </a:r>
            <a:r>
              <a:rPr lang="en" sz="1600">
                <a:solidFill>
                  <a:schemeClr val="dk1"/>
                </a:solidFill>
                <a:latin typeface="Albert Sans"/>
                <a:ea typeface="Albert Sans"/>
                <a:cs typeface="Albert Sans"/>
                <a:sym typeface="Albert Sans"/>
              </a:rPr>
              <a:t>θ</a:t>
            </a:r>
            <a:r>
              <a:rPr baseline="-25000" lang="en" sz="1600">
                <a:solidFill>
                  <a:schemeClr val="dk1"/>
                </a:solidFill>
                <a:latin typeface="Albert Sans"/>
                <a:ea typeface="Albert Sans"/>
                <a:cs typeface="Albert Sans"/>
                <a:sym typeface="Albert Sans"/>
              </a:rPr>
              <a:t>1</a:t>
            </a:r>
            <a:endParaRPr sz="1600">
              <a:solidFill>
                <a:schemeClr val="dk1"/>
              </a:solidFill>
              <a:latin typeface="Albert Sans"/>
              <a:ea typeface="Albert Sans"/>
              <a:cs typeface="Albert Sans"/>
              <a:sym typeface="Albert Sans"/>
            </a:endParaRPr>
          </a:p>
        </p:txBody>
      </p:sp>
      <p:pic>
        <p:nvPicPr>
          <p:cNvPr id="432" name="Google Shape;432;p54"/>
          <p:cNvPicPr preferRelativeResize="0"/>
          <p:nvPr/>
        </p:nvPicPr>
        <p:blipFill>
          <a:blip r:embed="rId3">
            <a:alphaModFix/>
          </a:blip>
          <a:stretch>
            <a:fillRect/>
          </a:stretch>
        </p:blipFill>
        <p:spPr>
          <a:xfrm>
            <a:off x="3458050" y="2589125"/>
            <a:ext cx="2223400" cy="2430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8" name="Google Shape;438;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600">
                <a:solidFill>
                  <a:schemeClr val="lt2"/>
                </a:solidFill>
                <a:latin typeface="Epilogue"/>
                <a:ea typeface="Epilogue"/>
                <a:cs typeface="Epilogue"/>
                <a:sym typeface="Epilogue"/>
              </a:rPr>
              <a:t>Gradient Descent</a:t>
            </a:r>
            <a:endParaRPr b="1" i="1" sz="2600">
              <a:solidFill>
                <a:schemeClr val="lt2"/>
              </a:solidFill>
              <a:latin typeface="Epilogue"/>
              <a:ea typeface="Epilogue"/>
              <a:cs typeface="Epilogue"/>
              <a:sym typeface="Epilogue"/>
            </a:endParaRPr>
          </a:p>
        </p:txBody>
      </p:sp>
      <p:sp>
        <p:nvSpPr>
          <p:cNvPr id="439" name="Google Shape;439;p5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Después, la función de costo(J) con respecto a </a:t>
            </a:r>
            <a:r>
              <a:rPr lang="en" sz="1600">
                <a:solidFill>
                  <a:schemeClr val="dk1"/>
                </a:solidFill>
                <a:latin typeface="Albert Sans"/>
                <a:ea typeface="Albert Sans"/>
                <a:cs typeface="Albert Sans"/>
                <a:sym typeface="Albert Sans"/>
              </a:rPr>
              <a:t>θ</a:t>
            </a:r>
            <a:r>
              <a:rPr baseline="-25000" lang="en" sz="1600">
                <a:solidFill>
                  <a:schemeClr val="dk1"/>
                </a:solidFill>
                <a:latin typeface="Albert Sans"/>
                <a:ea typeface="Albert Sans"/>
                <a:cs typeface="Albert Sans"/>
                <a:sym typeface="Albert Sans"/>
              </a:rPr>
              <a:t>2</a:t>
            </a:r>
            <a:endParaRPr sz="1600">
              <a:solidFill>
                <a:schemeClr val="dk1"/>
              </a:solidFill>
              <a:latin typeface="Albert Sans"/>
              <a:ea typeface="Albert Sans"/>
              <a:cs typeface="Albert Sans"/>
              <a:sym typeface="Albert Sans"/>
            </a:endParaRPr>
          </a:p>
        </p:txBody>
      </p:sp>
      <p:pic>
        <p:nvPicPr>
          <p:cNvPr id="440" name="Google Shape;440;p55"/>
          <p:cNvPicPr preferRelativeResize="0"/>
          <p:nvPr/>
        </p:nvPicPr>
        <p:blipFill>
          <a:blip r:embed="rId3">
            <a:alphaModFix/>
          </a:blip>
          <a:stretch>
            <a:fillRect/>
          </a:stretch>
        </p:blipFill>
        <p:spPr>
          <a:xfrm>
            <a:off x="3500025" y="2300900"/>
            <a:ext cx="2143950" cy="2344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600">
                <a:solidFill>
                  <a:schemeClr val="lt2"/>
                </a:solidFill>
                <a:latin typeface="Epilogue"/>
                <a:ea typeface="Epilogue"/>
                <a:cs typeface="Epilogue"/>
                <a:sym typeface="Epilogue"/>
              </a:rPr>
              <a:t>Gradient Descent</a:t>
            </a:r>
            <a:endParaRPr b="1" i="1" sz="2600">
              <a:solidFill>
                <a:schemeClr val="lt2"/>
              </a:solidFill>
              <a:latin typeface="Epilogue"/>
              <a:ea typeface="Epilogue"/>
              <a:cs typeface="Epilogue"/>
              <a:sym typeface="Epilogue"/>
            </a:endParaRPr>
          </a:p>
        </p:txBody>
      </p:sp>
      <p:sp>
        <p:nvSpPr>
          <p:cNvPr id="447" name="Google Shape;447;p56"/>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Encontrar los coeficientes de una ecuación lineal que mejor se ajuste a los datos de entrenamiento es el objetivo de la regresión lineal.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Moviéndose en la dirección del gradiente negativo del error cuadrático medio con respecto a los coeficientes, los coeficientes se pueden cambiar.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Y la intercepción y el coeficiente respectivo de X dependerán de </a:t>
            </a:r>
            <a:r>
              <a:rPr lang="en" sz="1600">
                <a:solidFill>
                  <a:schemeClr val="dk1"/>
                </a:solidFill>
                <a:latin typeface="Epilogue"/>
                <a:ea typeface="Epilogue"/>
                <a:cs typeface="Epilogue"/>
                <a:sym typeface="Epilogue"/>
              </a:rPr>
              <a:t>ɑ</a:t>
            </a:r>
            <a:r>
              <a:rPr lang="en" sz="1600">
                <a:solidFill>
                  <a:schemeClr val="dk1"/>
                </a:solidFill>
                <a:latin typeface="Albert Sans"/>
                <a:ea typeface="Albert Sans"/>
                <a:cs typeface="Albert Sans"/>
                <a:sym typeface="Albert Sans"/>
              </a:rPr>
              <a:t> como tasa de aprendizaje.</a:t>
            </a:r>
            <a:endParaRPr sz="1600">
              <a:solidFill>
                <a:schemeClr val="dk1"/>
              </a:solidFill>
              <a:latin typeface="Albert Sans"/>
              <a:ea typeface="Albert Sans"/>
              <a:cs typeface="Albert Sans"/>
              <a:sym typeface="Albert Sans"/>
            </a:endParaRPr>
          </a:p>
        </p:txBody>
      </p:sp>
      <p:pic>
        <p:nvPicPr>
          <p:cNvPr id="448" name="Google Shape;448;p56"/>
          <p:cNvPicPr preferRelativeResize="0"/>
          <p:nvPr/>
        </p:nvPicPr>
        <p:blipFill>
          <a:blip r:embed="rId3">
            <a:alphaModFix/>
          </a:blip>
          <a:stretch>
            <a:fillRect/>
          </a:stretch>
        </p:blipFill>
        <p:spPr>
          <a:xfrm>
            <a:off x="3576638" y="3349550"/>
            <a:ext cx="1990725" cy="129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4" name="Google Shape;454;p57"/>
          <p:cNvPicPr preferRelativeResize="0"/>
          <p:nvPr/>
        </p:nvPicPr>
        <p:blipFill>
          <a:blip r:embed="rId3">
            <a:alphaModFix/>
          </a:blip>
          <a:stretch>
            <a:fillRect/>
          </a:stretch>
        </p:blipFill>
        <p:spPr>
          <a:xfrm>
            <a:off x="1794850" y="1827498"/>
            <a:ext cx="5554300" cy="2777150"/>
          </a:xfrm>
          <a:prstGeom prst="rect">
            <a:avLst/>
          </a:prstGeom>
          <a:noFill/>
          <a:ln>
            <a:noFill/>
          </a:ln>
        </p:spPr>
      </p:pic>
      <p:sp>
        <p:nvSpPr>
          <p:cNvPr id="455" name="Google Shape;455;p5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2"/>
                </a:solidFill>
                <a:latin typeface="Epilogue"/>
                <a:ea typeface="Epilogue"/>
                <a:cs typeface="Epilogue"/>
                <a:sym typeface="Epilogue"/>
              </a:rPr>
              <a:t>En resumen</a:t>
            </a:r>
            <a:endParaRPr b="1" sz="2600">
              <a:solidFill>
                <a:schemeClr val="lt2"/>
              </a:solidFill>
              <a:latin typeface="Epilogue"/>
              <a:ea typeface="Epilogue"/>
              <a:cs typeface="Epilogue"/>
              <a:sym typeface="Epilog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1" name="Google Shape;461;p58"/>
          <p:cNvPicPr preferRelativeResize="0"/>
          <p:nvPr/>
        </p:nvPicPr>
        <p:blipFill>
          <a:blip r:embed="rId3">
            <a:alphaModFix/>
          </a:blip>
          <a:stretch>
            <a:fillRect/>
          </a:stretch>
        </p:blipFill>
        <p:spPr>
          <a:xfrm>
            <a:off x="1524000" y="285750"/>
            <a:ext cx="6096000" cy="4572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5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Entonces,</a:t>
            </a:r>
            <a:r>
              <a:rPr b="1" lang="en" sz="3000">
                <a:solidFill>
                  <a:srgbClr val="112158"/>
                </a:solidFill>
                <a:latin typeface="Epilogue"/>
                <a:ea typeface="Epilogue"/>
                <a:cs typeface="Epilogue"/>
                <a:sym typeface="Epilogue"/>
              </a:rPr>
              <a:t> ¿regresión lineal es ML?</a:t>
            </a:r>
            <a:endParaRPr b="1" sz="3000">
              <a:solidFill>
                <a:srgbClr val="112158"/>
              </a:solidFill>
              <a:latin typeface="Epilogue"/>
              <a:ea typeface="Epilogue"/>
              <a:cs typeface="Epilogue"/>
              <a:sym typeface="Epilogue"/>
            </a:endParaRPr>
          </a:p>
        </p:txBody>
      </p:sp>
      <p:sp>
        <p:nvSpPr>
          <p:cNvPr id="468" name="Google Shape;468;p5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Albert Sans"/>
              <a:buChar char="●"/>
            </a:pPr>
            <a:r>
              <a:rPr lang="en" sz="1600">
                <a:solidFill>
                  <a:schemeClr val="dk1"/>
                </a:solidFill>
                <a:latin typeface="Albert Sans"/>
                <a:ea typeface="Albert Sans"/>
                <a:cs typeface="Albert Sans"/>
                <a:sym typeface="Albert Sans"/>
              </a:rPr>
              <a:t>Según Tom Mitchell: </a:t>
            </a:r>
            <a:r>
              <a:rPr lang="en" sz="1600">
                <a:solidFill>
                  <a:schemeClr val="dk2"/>
                </a:solidFill>
                <a:latin typeface="Albert Sans"/>
                <a:ea typeface="Albert Sans"/>
                <a:cs typeface="Albert Sans"/>
                <a:sym typeface="Albert Sans"/>
              </a:rPr>
              <a:t>“Se dice que un programa de computadora aprende de la experiencia E con respecto a alguna clase de tareas T y medida de desempeño P si su desempeño en las tareas en T, medido por P, mejora con la experiencia E”</a:t>
            </a:r>
            <a:endParaRPr sz="1600">
              <a:solidFill>
                <a:schemeClr val="dk2"/>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regresión es ML cuando su tarea es proporcionar un valor estimado a partir de características predictivas en alguna aplicación. Su rendimiento debería mejorar a medida que experimenta más datos.</a:t>
            </a:r>
            <a:endParaRPr sz="1600">
              <a:solidFill>
                <a:schemeClr val="dk1"/>
              </a:solidFill>
              <a:latin typeface="Albert Sans"/>
              <a:ea typeface="Albert Sans"/>
              <a:cs typeface="Albert Sans"/>
              <a:sym typeface="Albert Sans"/>
            </a:endParaRPr>
          </a:p>
        </p:txBody>
      </p:sp>
      <p:sp>
        <p:nvSpPr>
          <p:cNvPr id="469" name="Google Shape;469;p59"/>
          <p:cNvSpPr txBox="1"/>
          <p:nvPr/>
        </p:nvSpPr>
        <p:spPr>
          <a:xfrm>
            <a:off x="0" y="4746550"/>
            <a:ext cx="914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C3B1"/>
                </a:solidFill>
                <a:latin typeface="Albert Sans"/>
                <a:ea typeface="Albert Sans"/>
                <a:cs typeface="Albert Sans"/>
                <a:sym typeface="Albert Sans"/>
              </a:rPr>
              <a:t>https://stats.stackexchange.com/questions/268755/when-should-linear-regression-be-called-machine-learning</a:t>
            </a:r>
            <a:endParaRPr sz="800">
              <a:solidFill>
                <a:srgbClr val="00C3B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3"/>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33"/>
          <p:cNvPicPr preferRelativeResize="0"/>
          <p:nvPr/>
        </p:nvPicPr>
        <p:blipFill>
          <a:blip r:embed="rId3">
            <a:alphaModFix/>
          </a:blip>
          <a:stretch>
            <a:fillRect/>
          </a:stretch>
        </p:blipFill>
        <p:spPr>
          <a:xfrm>
            <a:off x="1527362" y="410075"/>
            <a:ext cx="6089275" cy="4575824"/>
          </a:xfrm>
          <a:prstGeom prst="rect">
            <a:avLst/>
          </a:prstGeom>
          <a:noFill/>
          <a:ln>
            <a:noFill/>
          </a:ln>
        </p:spPr>
      </p:pic>
      <p:sp>
        <p:nvSpPr>
          <p:cNvPr id="247" name="Google Shape;247;p33"/>
          <p:cNvSpPr/>
          <p:nvPr/>
        </p:nvSpPr>
        <p:spPr>
          <a:xfrm>
            <a:off x="3928200" y="699050"/>
            <a:ext cx="1497600" cy="5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3"/>
          <p:cNvPicPr preferRelativeResize="0"/>
          <p:nvPr/>
        </p:nvPicPr>
        <p:blipFill>
          <a:blip r:embed="rId4">
            <a:alphaModFix/>
          </a:blip>
          <a:stretch>
            <a:fillRect/>
          </a:stretch>
        </p:blipFill>
        <p:spPr>
          <a:xfrm>
            <a:off x="3158401" y="549172"/>
            <a:ext cx="2827174" cy="449700"/>
          </a:xfrm>
          <a:prstGeom prst="rect">
            <a:avLst/>
          </a:prstGeom>
          <a:noFill/>
          <a:ln>
            <a:noFill/>
          </a:ln>
        </p:spPr>
      </p:pic>
      <p:sp>
        <p:nvSpPr>
          <p:cNvPr id="249" name="Google Shape;249;p33"/>
          <p:cNvSpPr txBox="1"/>
          <p:nvPr/>
        </p:nvSpPr>
        <p:spPr>
          <a:xfrm>
            <a:off x="792050" y="4707250"/>
            <a:ext cx="7537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00C3B1"/>
                </a:solidFill>
                <a:latin typeface="Albert Sans"/>
                <a:ea typeface="Albert Sans"/>
                <a:cs typeface="Albert Sans"/>
                <a:sym typeface="Albert Sans"/>
              </a:rPr>
              <a:t>https://www.datasciencecentral.com/data-management/</a:t>
            </a:r>
            <a:endParaRPr sz="800">
              <a:solidFill>
                <a:srgbClr val="00C3B1"/>
              </a:solidFill>
              <a:latin typeface="Albert Sans"/>
              <a:ea typeface="Albert Sans"/>
              <a:cs typeface="Albert Sans"/>
              <a:sym typeface="Albert Sans"/>
            </a:endParaRPr>
          </a:p>
        </p:txBody>
      </p:sp>
      <p:sp>
        <p:nvSpPr>
          <p:cNvPr id="250" name="Google Shape;250;p33"/>
          <p:cNvSpPr/>
          <p:nvPr/>
        </p:nvSpPr>
        <p:spPr>
          <a:xfrm>
            <a:off x="5901825" y="3453725"/>
            <a:ext cx="1838100" cy="972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¿Cómo se utiliza?</a:t>
            </a:r>
            <a:endParaRPr b="1" sz="3000">
              <a:solidFill>
                <a:srgbClr val="112158"/>
              </a:solidFill>
              <a:latin typeface="Epilogue"/>
              <a:ea typeface="Epilogue"/>
              <a:cs typeface="Epilogue"/>
              <a:sym typeface="Epilogue"/>
            </a:endParaRPr>
          </a:p>
        </p:txBody>
      </p:sp>
      <p:sp>
        <p:nvSpPr>
          <p:cNvPr id="476" name="Google Shape;476;p6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Ajustar una línea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Predecir un valor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Clasificar, separar por clases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61"/>
          <p:cNvPicPr preferRelativeResize="0"/>
          <p:nvPr/>
        </p:nvPicPr>
        <p:blipFill>
          <a:blip r:embed="rId3">
            <a:alphaModFix/>
          </a:blip>
          <a:stretch>
            <a:fillRect/>
          </a:stretch>
        </p:blipFill>
        <p:spPr>
          <a:xfrm>
            <a:off x="0" y="180013"/>
            <a:ext cx="9143999" cy="47834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2"/>
          <p:cNvSpPr txBox="1"/>
          <p:nvPr>
            <p:ph type="title"/>
          </p:nvPr>
        </p:nvSpPr>
        <p:spPr>
          <a:xfrm>
            <a:off x="1705350" y="1307100"/>
            <a:ext cx="5733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Caso de estudio</a:t>
            </a:r>
            <a:endParaRPr sz="4800"/>
          </a:p>
        </p:txBody>
      </p:sp>
      <p:sp>
        <p:nvSpPr>
          <p:cNvPr id="488" name="Google Shape;488;p62"/>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2"/>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2"/>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6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112158"/>
                </a:solidFill>
                <a:latin typeface="Epilogue"/>
                <a:ea typeface="Epilogue"/>
                <a:cs typeface="Epilogue"/>
                <a:sym typeface="Epilogue"/>
              </a:rPr>
              <a:t>Generación de electricidad renovable en EE.UU.</a:t>
            </a:r>
            <a:endParaRPr b="1" sz="2800">
              <a:solidFill>
                <a:srgbClr val="112158"/>
              </a:solidFill>
              <a:latin typeface="Epilogue"/>
              <a:ea typeface="Epilogue"/>
              <a:cs typeface="Epilogue"/>
              <a:sym typeface="Epilogue"/>
            </a:endParaRPr>
          </a:p>
        </p:txBody>
      </p:sp>
      <p:pic>
        <p:nvPicPr>
          <p:cNvPr id="498" name="Google Shape;498;p63"/>
          <p:cNvPicPr preferRelativeResize="0"/>
          <p:nvPr/>
        </p:nvPicPr>
        <p:blipFill>
          <a:blip r:embed="rId3">
            <a:alphaModFix/>
          </a:blip>
          <a:stretch>
            <a:fillRect/>
          </a:stretch>
        </p:blipFill>
        <p:spPr>
          <a:xfrm>
            <a:off x="1958200" y="1507600"/>
            <a:ext cx="5227600" cy="3013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6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energía eólica y solar son intermitentes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necesitan centrales eléctricas tradicionales cuando no hay viento.</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Muchas plantas de energía (e.g., las nucleares) no se pueden encender/apagar fácilmente ni acelerar/desactivar rápidamente.</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 pronósticos más precisos, la energía eólica y solar se convierten en alternativas más eficientes.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Una previsión precisa ahorró a empresas de servicios públicos entre 6 y 10 millones de dólares al año.</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puede pronosticar con precisión la energía que se consumirá mañana?</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Es difícil de estimar a partir de modelos “a priori”.</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Pero se tienen muchos datos a partir de los cuales construir modelos.</a:t>
            </a:r>
            <a:endParaRPr sz="1500">
              <a:solidFill>
                <a:schemeClr val="dk1"/>
              </a:solidFill>
              <a:latin typeface="Albert Sans"/>
              <a:ea typeface="Albert Sans"/>
              <a:cs typeface="Albert Sans"/>
              <a:sym typeface="Albert Sans"/>
            </a:endParaRPr>
          </a:p>
        </p:txBody>
      </p:sp>
      <p:sp>
        <p:nvSpPr>
          <p:cNvPr id="505" name="Google Shape;505;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2"/>
                </a:solidFill>
                <a:latin typeface="Epilogue"/>
                <a:ea typeface="Epilogue"/>
                <a:cs typeface="Epilogue"/>
                <a:sym typeface="Epilogue"/>
              </a:rPr>
              <a:t>Planteamiento del problema</a:t>
            </a:r>
            <a:endParaRPr b="1" sz="2600">
              <a:solidFill>
                <a:schemeClr val="lt2"/>
              </a:solidFill>
              <a:latin typeface="Epilogue"/>
              <a:ea typeface="Epilogue"/>
              <a:cs typeface="Epilogue"/>
              <a:sym typeface="Epilog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6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2"/>
                </a:solidFill>
                <a:latin typeface="Epilogue"/>
                <a:ea typeface="Epilogue"/>
                <a:cs typeface="Epilogue"/>
                <a:sym typeface="Epilogue"/>
              </a:rPr>
              <a:t>Ejemplo de consumo eléctrico</a:t>
            </a:r>
            <a:endParaRPr b="1" sz="2600">
              <a:solidFill>
                <a:schemeClr val="lt2"/>
              </a:solidFill>
              <a:latin typeface="Epilogue"/>
              <a:ea typeface="Epilogue"/>
              <a:cs typeface="Epilogue"/>
              <a:sym typeface="Epilogue"/>
            </a:endParaRPr>
          </a:p>
        </p:txBody>
      </p:sp>
      <p:pic>
        <p:nvPicPr>
          <p:cNvPr id="512" name="Google Shape;512;p65"/>
          <p:cNvPicPr preferRelativeResize="0"/>
          <p:nvPr/>
        </p:nvPicPr>
        <p:blipFill>
          <a:blip r:embed="rId3">
            <a:alphaModFix/>
          </a:blip>
          <a:stretch>
            <a:fillRect/>
          </a:stretch>
        </p:blipFill>
        <p:spPr>
          <a:xfrm>
            <a:off x="2908800" y="1541400"/>
            <a:ext cx="3326401" cy="2662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66"/>
          <p:cNvSpPr txBox="1"/>
          <p:nvPr/>
        </p:nvSpPr>
        <p:spPr>
          <a:xfrm>
            <a:off x="717750" y="1552850"/>
            <a:ext cx="38487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¿Cuál será la demanda máxima el día de mañana?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De saber algo más sobre el mañana (como la temperatura alta), se puede usar para predecir la demanda máxima.</a:t>
            </a:r>
            <a:endParaRPr sz="1600">
              <a:solidFill>
                <a:schemeClr val="dk1"/>
              </a:solidFill>
              <a:latin typeface="Albert Sans"/>
              <a:ea typeface="Albert Sans"/>
              <a:cs typeface="Albert Sans"/>
              <a:sym typeface="Albert Sans"/>
            </a:endParaRPr>
          </a:p>
        </p:txBody>
      </p:sp>
      <p:sp>
        <p:nvSpPr>
          <p:cNvPr id="519" name="Google Shape;519;p6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Epilogue"/>
                <a:ea typeface="Epilogue"/>
                <a:cs typeface="Epilogue"/>
                <a:sym typeface="Epilogue"/>
              </a:rPr>
              <a:t>Predecir la demanda máxima debido a las altas temperaturas</a:t>
            </a:r>
            <a:endParaRPr b="1" sz="2200">
              <a:solidFill>
                <a:schemeClr val="lt2"/>
              </a:solidFill>
              <a:latin typeface="Epilogue"/>
              <a:ea typeface="Epilogue"/>
              <a:cs typeface="Epilogue"/>
              <a:sym typeface="Epilogue"/>
            </a:endParaRPr>
          </a:p>
        </p:txBody>
      </p:sp>
      <p:pic>
        <p:nvPicPr>
          <p:cNvPr id="520" name="Google Shape;520;p66"/>
          <p:cNvPicPr preferRelativeResize="0"/>
          <p:nvPr/>
        </p:nvPicPr>
        <p:blipFill>
          <a:blip r:embed="rId3">
            <a:alphaModFix/>
          </a:blip>
          <a:stretch>
            <a:fillRect/>
          </a:stretch>
        </p:blipFill>
        <p:spPr>
          <a:xfrm>
            <a:off x="5275374" y="1552850"/>
            <a:ext cx="3281400" cy="24519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67"/>
          <p:cNvSpPr txBox="1"/>
          <p:nvPr/>
        </p:nvSpPr>
        <p:spPr>
          <a:xfrm>
            <a:off x="717750" y="1552850"/>
            <a:ext cx="38571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 modelo lineal que predice la demanda:</a:t>
            </a:r>
            <a:endParaRPr sz="1600">
              <a:solidFill>
                <a:schemeClr val="dk1"/>
              </a:solidFill>
              <a:latin typeface="Albert Sans"/>
              <a:ea typeface="Albert Sans"/>
              <a:cs typeface="Albert Sans"/>
              <a:sym typeface="Albert Sans"/>
            </a:endParaRPr>
          </a:p>
          <a:p>
            <a:pPr indent="0" lvl="0" marL="457200" rtl="0" algn="ctr">
              <a:lnSpc>
                <a:spcPct val="115000"/>
              </a:lnSpc>
              <a:spcBef>
                <a:spcPts val="0"/>
              </a:spcBef>
              <a:spcAft>
                <a:spcPts val="0"/>
              </a:spcAft>
              <a:buNone/>
            </a:pPr>
            <a:r>
              <a:rPr lang="en">
                <a:solidFill>
                  <a:schemeClr val="dk2"/>
                </a:solidFill>
                <a:latin typeface="Epilogue"/>
                <a:ea typeface="Epilogue"/>
                <a:cs typeface="Epilogue"/>
                <a:sym typeface="Epilogue"/>
              </a:rPr>
              <a:t>predicted peak demand = </a:t>
            </a:r>
            <a:br>
              <a:rPr lang="en">
                <a:solidFill>
                  <a:schemeClr val="dk2"/>
                </a:solidFill>
                <a:latin typeface="Epilogue"/>
                <a:ea typeface="Epilogue"/>
                <a:cs typeface="Epilogue"/>
                <a:sym typeface="Epilogue"/>
              </a:rPr>
            </a:br>
            <a:r>
              <a:rPr lang="en">
                <a:solidFill>
                  <a:schemeClr val="dk2"/>
                </a:solidFill>
                <a:latin typeface="Epilogue"/>
                <a:ea typeface="Epilogue"/>
                <a:cs typeface="Epilogue"/>
                <a:sym typeface="Epilogue"/>
              </a:rPr>
              <a:t>θ</a:t>
            </a:r>
            <a:r>
              <a:rPr baseline="-25000" lang="en">
                <a:solidFill>
                  <a:schemeClr val="dk2"/>
                </a:solidFill>
                <a:latin typeface="Epilogue"/>
                <a:ea typeface="Epilogue"/>
                <a:cs typeface="Epilogue"/>
                <a:sym typeface="Epilogue"/>
              </a:rPr>
              <a:t>1</a:t>
            </a:r>
            <a:r>
              <a:rPr lang="en">
                <a:solidFill>
                  <a:schemeClr val="dk2"/>
                </a:solidFill>
                <a:latin typeface="Epilogue"/>
                <a:ea typeface="Epilogue"/>
                <a:cs typeface="Epilogue"/>
                <a:sym typeface="Epilogue"/>
              </a:rPr>
              <a:t> · (high temperature) + θ</a:t>
            </a:r>
            <a:r>
              <a:rPr baseline="-25000" lang="en">
                <a:solidFill>
                  <a:schemeClr val="dk2"/>
                </a:solidFill>
                <a:latin typeface="Epilogue"/>
                <a:ea typeface="Epilogue"/>
                <a:cs typeface="Epilogue"/>
                <a:sym typeface="Epilogue"/>
              </a:rPr>
              <a:t>2</a:t>
            </a:r>
            <a:endParaRPr baseline="-25000">
              <a:solidFill>
                <a:schemeClr val="dk2"/>
              </a:solidFill>
              <a:latin typeface="Epilogue"/>
              <a:ea typeface="Epilogue"/>
              <a:cs typeface="Epilogue"/>
              <a:sym typeface="Epilogue"/>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Parámetros del modelo: </a:t>
            </a:r>
            <a:endParaRPr sz="1600">
              <a:solidFill>
                <a:schemeClr val="dk1"/>
              </a:solidFill>
              <a:latin typeface="Albert Sans"/>
              <a:ea typeface="Albert Sans"/>
              <a:cs typeface="Albert Sans"/>
              <a:sym typeface="Albert Sans"/>
            </a:endParaRPr>
          </a:p>
          <a:p>
            <a:pPr indent="0" lvl="0" marL="457200" rtl="0" algn="ctr">
              <a:lnSpc>
                <a:spcPct val="115000"/>
              </a:lnSpc>
              <a:spcBef>
                <a:spcPts val="0"/>
              </a:spcBef>
              <a:spcAft>
                <a:spcPts val="0"/>
              </a:spcAft>
              <a:buNone/>
            </a:pPr>
            <a:r>
              <a:rPr lang="en">
                <a:solidFill>
                  <a:schemeClr val="dk2"/>
                </a:solidFill>
                <a:latin typeface="Epilogue"/>
                <a:ea typeface="Epilogue"/>
                <a:cs typeface="Epilogue"/>
                <a:sym typeface="Epilogue"/>
              </a:rPr>
              <a:t>θ</a:t>
            </a:r>
            <a:r>
              <a:rPr baseline="-25000" lang="en">
                <a:solidFill>
                  <a:schemeClr val="dk2"/>
                </a:solidFill>
                <a:latin typeface="Epilogue"/>
                <a:ea typeface="Epilogue"/>
                <a:cs typeface="Epilogue"/>
                <a:sym typeface="Epilogue"/>
              </a:rPr>
              <a:t>1</a:t>
            </a:r>
            <a:r>
              <a:rPr lang="en">
                <a:solidFill>
                  <a:schemeClr val="dk2"/>
                </a:solidFill>
                <a:latin typeface="Epilogue"/>
                <a:ea typeface="Epilogue"/>
                <a:cs typeface="Epilogue"/>
                <a:sym typeface="Epilogue"/>
              </a:rPr>
              <a:t>, θ</a:t>
            </a:r>
            <a:r>
              <a:rPr baseline="-25000" lang="en">
                <a:solidFill>
                  <a:schemeClr val="dk2"/>
                </a:solidFill>
                <a:latin typeface="Epilogue"/>
                <a:ea typeface="Epilogue"/>
                <a:cs typeface="Epilogue"/>
                <a:sym typeface="Epilogue"/>
              </a:rPr>
              <a:t>2</a:t>
            </a:r>
            <a:r>
              <a:rPr lang="en">
                <a:solidFill>
                  <a:schemeClr val="dk2"/>
                </a:solidFill>
                <a:latin typeface="Epilogue"/>
                <a:ea typeface="Epilogue"/>
                <a:cs typeface="Epilogue"/>
                <a:sym typeface="Epilogue"/>
              </a:rPr>
              <a:t> ∈ ℝ (θ</a:t>
            </a:r>
            <a:r>
              <a:rPr baseline="-25000" lang="en">
                <a:solidFill>
                  <a:schemeClr val="dk2"/>
                </a:solidFill>
                <a:latin typeface="Epilogue"/>
                <a:ea typeface="Epilogue"/>
                <a:cs typeface="Epilogue"/>
                <a:sym typeface="Epilogue"/>
              </a:rPr>
              <a:t>1</a:t>
            </a:r>
            <a:r>
              <a:rPr lang="en">
                <a:solidFill>
                  <a:schemeClr val="dk2"/>
                </a:solidFill>
                <a:latin typeface="Epilogue"/>
                <a:ea typeface="Epilogue"/>
                <a:cs typeface="Epilogue"/>
                <a:sym typeface="Epilogue"/>
              </a:rPr>
              <a:t> = 0.046, θ</a:t>
            </a:r>
            <a:r>
              <a:rPr baseline="-25000" lang="en">
                <a:solidFill>
                  <a:schemeClr val="dk2"/>
                </a:solidFill>
                <a:latin typeface="Epilogue"/>
                <a:ea typeface="Epilogue"/>
                <a:cs typeface="Epilogue"/>
                <a:sym typeface="Epilogue"/>
              </a:rPr>
              <a:t>2</a:t>
            </a:r>
            <a:r>
              <a:rPr lang="en">
                <a:solidFill>
                  <a:schemeClr val="dk2"/>
                </a:solidFill>
                <a:latin typeface="Epilogue"/>
                <a:ea typeface="Epilogue"/>
                <a:cs typeface="Epilogue"/>
                <a:sym typeface="Epilogue"/>
              </a:rPr>
              <a:t> = −1.46)</a:t>
            </a:r>
            <a:endParaRPr>
              <a:solidFill>
                <a:schemeClr val="dk2"/>
              </a:solidFill>
              <a:latin typeface="Epilogue"/>
              <a:ea typeface="Epilogue"/>
              <a:cs typeface="Epilogue"/>
              <a:sym typeface="Epilogue"/>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sp>
        <p:nvSpPr>
          <p:cNvPr id="527" name="Google Shape;527;p6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2"/>
                </a:solidFill>
                <a:latin typeface="Epilogue"/>
                <a:ea typeface="Epilogue"/>
                <a:cs typeface="Epilogue"/>
                <a:sym typeface="Epilogue"/>
              </a:rPr>
              <a:t>Planteamiento del problema</a:t>
            </a:r>
            <a:endParaRPr b="1" sz="2600">
              <a:solidFill>
                <a:schemeClr val="lt2"/>
              </a:solidFill>
              <a:latin typeface="Epilogue"/>
              <a:ea typeface="Epilogue"/>
              <a:cs typeface="Epilogue"/>
              <a:sym typeface="Epilogue"/>
            </a:endParaRPr>
          </a:p>
        </p:txBody>
      </p:sp>
      <p:pic>
        <p:nvPicPr>
          <p:cNvPr id="528" name="Google Shape;528;p67"/>
          <p:cNvPicPr preferRelativeResize="0"/>
          <p:nvPr/>
        </p:nvPicPr>
        <p:blipFill>
          <a:blip r:embed="rId3">
            <a:alphaModFix/>
          </a:blip>
          <a:stretch>
            <a:fillRect/>
          </a:stretch>
        </p:blipFill>
        <p:spPr>
          <a:xfrm>
            <a:off x="5117196" y="1552838"/>
            <a:ext cx="3439574" cy="2622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6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puede usar un modelo como el anterior para hacer predicciones.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¿Cuál será la demanda máxima mañana?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sabe, por el informe meteorológico, que la temperatura máxima será de 80ºF </a:t>
            </a:r>
            <a:r>
              <a:rPr lang="en" sz="1600">
                <a:solidFill>
                  <a:schemeClr val="dk2"/>
                </a:solidFill>
                <a:latin typeface="Albert Sans"/>
                <a:ea typeface="Albert Sans"/>
                <a:cs typeface="Albert Sans"/>
                <a:sym typeface="Albert Sans"/>
              </a:rPr>
              <a:t>(ignorar por el momento, que esto también es una predicción).</a:t>
            </a:r>
            <a:endParaRPr sz="1600">
              <a:solidFill>
                <a:schemeClr val="dk2"/>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Entonces la demanda máxima prevista es: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ctr">
              <a:lnSpc>
                <a:spcPct val="115000"/>
              </a:lnSpc>
              <a:spcBef>
                <a:spcPts val="0"/>
              </a:spcBef>
              <a:spcAft>
                <a:spcPts val="0"/>
              </a:spcAft>
              <a:buNone/>
            </a:pPr>
            <a:r>
              <a:rPr lang="en" sz="1600">
                <a:solidFill>
                  <a:schemeClr val="dk1"/>
                </a:solidFill>
                <a:latin typeface="Epilogue"/>
                <a:ea typeface="Epilogue"/>
                <a:cs typeface="Epilogue"/>
                <a:sym typeface="Epilogue"/>
              </a:rPr>
              <a:t>θ</a:t>
            </a:r>
            <a:r>
              <a:rPr baseline="-25000" lang="en" sz="1600">
                <a:solidFill>
                  <a:schemeClr val="dk1"/>
                </a:solidFill>
                <a:latin typeface="Epilogue"/>
                <a:ea typeface="Epilogue"/>
                <a:cs typeface="Epilogue"/>
                <a:sym typeface="Epilogue"/>
              </a:rPr>
              <a:t>1</a:t>
            </a:r>
            <a:r>
              <a:rPr lang="en" sz="1600">
                <a:solidFill>
                  <a:schemeClr val="dk1"/>
                </a:solidFill>
                <a:latin typeface="Epilogue"/>
                <a:ea typeface="Epilogue"/>
                <a:cs typeface="Epilogue"/>
                <a:sym typeface="Epilogue"/>
              </a:rPr>
              <a:t> · 80 + θ</a:t>
            </a:r>
            <a:r>
              <a:rPr baseline="-25000" lang="en" sz="1600">
                <a:solidFill>
                  <a:schemeClr val="dk1"/>
                </a:solidFill>
                <a:latin typeface="Epilogue"/>
                <a:ea typeface="Epilogue"/>
                <a:cs typeface="Epilogue"/>
                <a:sym typeface="Epilogue"/>
              </a:rPr>
              <a:t>2</a:t>
            </a:r>
            <a:r>
              <a:rPr lang="en" sz="1600">
                <a:solidFill>
                  <a:schemeClr val="dk1"/>
                </a:solidFill>
                <a:latin typeface="Epilogue"/>
                <a:ea typeface="Epilogue"/>
                <a:cs typeface="Epilogue"/>
                <a:sym typeface="Epilogue"/>
              </a:rPr>
              <a:t> = 0.046 · 80 − 1.46 = 2,19 GW</a:t>
            </a:r>
            <a:endParaRPr sz="1600">
              <a:solidFill>
                <a:schemeClr val="dk1"/>
              </a:solidFill>
              <a:latin typeface="Epilogue"/>
              <a:ea typeface="Epilogue"/>
              <a:cs typeface="Epilogue"/>
              <a:sym typeface="Epilogue"/>
            </a:endParaRPr>
          </a:p>
        </p:txBody>
      </p:sp>
      <p:sp>
        <p:nvSpPr>
          <p:cNvPr id="535" name="Google Shape;535;p6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2"/>
                </a:solidFill>
                <a:latin typeface="Epilogue"/>
                <a:ea typeface="Epilogue"/>
                <a:cs typeface="Epilogue"/>
                <a:sym typeface="Epilogue"/>
              </a:rPr>
              <a:t>Modelo lineal simple</a:t>
            </a:r>
            <a:endParaRPr b="1" sz="2600">
              <a:solidFill>
                <a:schemeClr val="lt2"/>
              </a:solidFill>
              <a:latin typeface="Epilogue"/>
              <a:ea typeface="Epilogue"/>
              <a:cs typeface="Epilogue"/>
              <a:sym typeface="Epilog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1" name="Google Shape;541;p69"/>
          <p:cNvPicPr preferRelativeResize="0"/>
          <p:nvPr/>
        </p:nvPicPr>
        <p:blipFill>
          <a:blip r:embed="rId3">
            <a:alphaModFix/>
          </a:blip>
          <a:stretch>
            <a:fillRect/>
          </a:stretch>
        </p:blipFill>
        <p:spPr>
          <a:xfrm>
            <a:off x="2595835" y="1549650"/>
            <a:ext cx="3952326" cy="2946899"/>
          </a:xfrm>
          <a:prstGeom prst="rect">
            <a:avLst/>
          </a:prstGeom>
          <a:noFill/>
          <a:ln>
            <a:noFill/>
          </a:ln>
        </p:spPr>
      </p:pic>
      <p:sp>
        <p:nvSpPr>
          <p:cNvPr id="542" name="Google Shape;542;p6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2"/>
                </a:solidFill>
                <a:latin typeface="Epilogue"/>
                <a:ea typeface="Epilogue"/>
                <a:cs typeface="Epilogue"/>
                <a:sym typeface="Epilogue"/>
              </a:rPr>
              <a:t>Formalización del modelo</a:t>
            </a:r>
            <a:endParaRPr b="1" sz="2600">
              <a:solidFill>
                <a:schemeClr val="lt2"/>
              </a:solidFill>
              <a:latin typeface="Epilogue"/>
              <a:ea typeface="Epilogue"/>
              <a:cs typeface="Epilogue"/>
              <a:sym typeface="Epilog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4"/>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256" name="Google Shape;256;p34"/>
          <p:cNvSpPr txBox="1"/>
          <p:nvPr/>
        </p:nvSpPr>
        <p:spPr>
          <a:xfrm>
            <a:off x="0" y="1094100"/>
            <a:ext cx="8088000" cy="32016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3"/>
                </a:solidFill>
                <a:latin typeface="Albert Sans"/>
                <a:ea typeface="Albert Sans"/>
                <a:cs typeface="Albert Sans"/>
                <a:sym typeface="Albert Sans"/>
              </a:rPr>
              <a:t>es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6000">
                <a:solidFill>
                  <a:schemeClr val="accent2"/>
                </a:solidFill>
                <a:latin typeface="Albert Sans"/>
                <a:ea typeface="Albert Sans"/>
                <a:cs typeface="Albert Sans"/>
                <a:sym typeface="Albert Sans"/>
              </a:rPr>
              <a:t>Machine</a:t>
            </a:r>
            <a:r>
              <a:rPr b="1" lang="en" sz="5000">
                <a:solidFill>
                  <a:schemeClr val="accent2"/>
                </a:solidFill>
                <a:latin typeface="Albert Sans"/>
                <a:ea typeface="Albert Sans"/>
                <a:cs typeface="Albert Sans"/>
                <a:sym typeface="Albert Sans"/>
              </a:rPr>
              <a:t> </a:t>
            </a:r>
            <a:r>
              <a:rPr b="1" lang="en" sz="6200">
                <a:solidFill>
                  <a:schemeClr val="accent1"/>
                </a:solidFill>
                <a:latin typeface="Albert Sans"/>
                <a:ea typeface="Albert Sans"/>
                <a:cs typeface="Albert Sans"/>
                <a:sym typeface="Albert Sans"/>
              </a:rPr>
              <a:t>Learning</a:t>
            </a:r>
            <a:endParaRPr b="1" sz="6200">
              <a:solidFill>
                <a:schemeClr val="accent1"/>
              </a:solidFill>
              <a:latin typeface="Albert Sans"/>
              <a:ea typeface="Albert Sans"/>
              <a:cs typeface="Albert Sans"/>
              <a:sym typeface="Albert Sans"/>
            </a:endParaRPr>
          </a:p>
          <a:p>
            <a:pPr indent="457200" lvl="0" marL="914400" rtl="0" algn="l">
              <a:spcBef>
                <a:spcPts val="0"/>
              </a:spcBef>
              <a:spcAft>
                <a:spcPts val="0"/>
              </a:spcAft>
              <a:buNone/>
            </a:pPr>
            <a:r>
              <a:rPr b="1" lang="en" sz="2400">
                <a:solidFill>
                  <a:schemeClr val="accent3"/>
                </a:solidFill>
                <a:latin typeface="Albert Sans"/>
                <a:ea typeface="Albert Sans"/>
                <a:cs typeface="Albert Sans"/>
                <a:sym typeface="Albert Sans"/>
              </a:rPr>
              <a:t>aprendizaje de máquina, aprendizaje automático, aprendizaje computacional</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257" name="Google Shape;25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0"/>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548" name="Google Shape;548;p70"/>
          <p:cNvGrpSpPr/>
          <p:nvPr/>
        </p:nvGrpSpPr>
        <p:grpSpPr>
          <a:xfrm>
            <a:off x="4213310" y="1162256"/>
            <a:ext cx="3569963" cy="2819283"/>
            <a:chOff x="5076775" y="1958876"/>
            <a:chExt cx="3353968" cy="2648707"/>
          </a:xfrm>
        </p:grpSpPr>
        <p:sp>
          <p:nvSpPr>
            <p:cNvPr id="549" name="Google Shape;549;p70"/>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0"/>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1" name="Google Shape;551;p70"/>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552" name="Google Shape;55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70">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
        <p:nvSpPr>
          <p:cNvPr id="554" name="Google Shape;554;p70"/>
          <p:cNvSpPr/>
          <p:nvPr/>
        </p:nvSpPr>
        <p:spPr>
          <a:xfrm>
            <a:off x="4384588" y="1371763"/>
            <a:ext cx="3227400" cy="181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555" name="Google Shape;555;p70">
            <a:hlinkClick r:id="rId6"/>
          </p:cNvPr>
          <p:cNvPicPr preferRelativeResize="0"/>
          <p:nvPr/>
        </p:nvPicPr>
        <p:blipFill>
          <a:blip r:embed="rId5">
            <a:alphaModFix/>
          </a:blip>
          <a:stretch>
            <a:fillRect/>
          </a:stretch>
        </p:blipFill>
        <p:spPr>
          <a:xfrm>
            <a:off x="4460775" y="1371700"/>
            <a:ext cx="3227424" cy="18154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1"/>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Libro</a:t>
            </a:r>
            <a:endParaRPr/>
          </a:p>
        </p:txBody>
      </p:sp>
      <p:sp>
        <p:nvSpPr>
          <p:cNvPr id="561" name="Google Shape;561;p71"/>
          <p:cNvSpPr txBox="1"/>
          <p:nvPr/>
        </p:nvSpPr>
        <p:spPr>
          <a:xfrm>
            <a:off x="4907225" y="2102925"/>
            <a:ext cx="3649800" cy="1572600"/>
          </a:xfrm>
          <a:prstGeom prst="rect">
            <a:avLst/>
          </a:prstGeom>
          <a:solidFill>
            <a:schemeClr val="accent3"/>
          </a:solid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05.00-Machine-Learning.ipynb</a:t>
            </a:r>
            <a:endParaRPr sz="1000">
              <a:solidFill>
                <a:schemeClr val="dk1"/>
              </a:solidFill>
              <a:latin typeface="Albert Sans"/>
              <a:ea typeface="Albert Sans"/>
              <a:cs typeface="Albert Sans"/>
              <a:sym typeface="Albert Sans"/>
            </a:endParaRPr>
          </a:p>
          <a:p>
            <a:pPr indent="-292100" lvl="0" marL="457200" rtl="0" algn="l">
              <a:lnSpc>
                <a:spcPct val="115000"/>
              </a:lnSpc>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05.01-What-Is-Machine-Learning.ipynb</a:t>
            </a:r>
            <a:endParaRPr sz="1000">
              <a:solidFill>
                <a:schemeClr val="dk1"/>
              </a:solidFill>
              <a:latin typeface="Albert Sans"/>
              <a:ea typeface="Albert Sans"/>
              <a:cs typeface="Albert Sans"/>
              <a:sym typeface="Albert Sans"/>
            </a:endParaRPr>
          </a:p>
          <a:p>
            <a:pPr indent="-292100" lvl="0" marL="457200" rtl="0" algn="l">
              <a:lnSpc>
                <a:spcPct val="115000"/>
              </a:lnSpc>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05.02-Introducing-Scikit-Learn.ipynb</a:t>
            </a:r>
            <a:endParaRPr sz="1000">
              <a:solidFill>
                <a:schemeClr val="dk1"/>
              </a:solidFill>
              <a:latin typeface="Albert Sans"/>
              <a:ea typeface="Albert Sans"/>
              <a:cs typeface="Albert Sans"/>
              <a:sym typeface="Albert Sans"/>
            </a:endParaRPr>
          </a:p>
          <a:p>
            <a:pPr indent="-288925" lvl="0" marL="457200" rtl="0" algn="l">
              <a:lnSpc>
                <a:spcPct val="115000"/>
              </a:lnSpc>
              <a:spcBef>
                <a:spcPts val="0"/>
              </a:spcBef>
              <a:spcAft>
                <a:spcPts val="0"/>
              </a:spcAft>
              <a:buClr>
                <a:schemeClr val="dk1"/>
              </a:buClr>
              <a:buSzPts val="950"/>
              <a:buFont typeface="Albert Sans"/>
              <a:buChar char="●"/>
            </a:pPr>
            <a:r>
              <a:rPr lang="en" sz="950">
                <a:solidFill>
                  <a:schemeClr val="dk1"/>
                </a:solidFill>
                <a:latin typeface="Albert Sans"/>
                <a:ea typeface="Albert Sans"/>
                <a:cs typeface="Albert Sans"/>
                <a:sym typeface="Albert Sans"/>
              </a:rPr>
              <a:t>05.03-Hyperparameters-and-Model-Validation.ipynb</a:t>
            </a:r>
            <a:endParaRPr sz="950">
              <a:solidFill>
                <a:schemeClr val="dk1"/>
              </a:solidFill>
              <a:latin typeface="Albert Sans"/>
              <a:ea typeface="Albert Sans"/>
              <a:cs typeface="Albert Sans"/>
              <a:sym typeface="Albert Sans"/>
            </a:endParaRPr>
          </a:p>
          <a:p>
            <a:pPr indent="-292100" lvl="0" marL="457200" rtl="0" algn="l">
              <a:lnSpc>
                <a:spcPct val="115000"/>
              </a:lnSpc>
              <a:spcBef>
                <a:spcPts val="0"/>
              </a:spcBef>
              <a:spcAft>
                <a:spcPts val="0"/>
              </a:spcAft>
              <a:buClr>
                <a:schemeClr val="lt2"/>
              </a:buClr>
              <a:buSzPts val="1000"/>
              <a:buFont typeface="Albert Sans"/>
              <a:buChar char="●"/>
            </a:pPr>
            <a:r>
              <a:rPr lang="en" sz="1000">
                <a:solidFill>
                  <a:schemeClr val="lt2"/>
                </a:solidFill>
                <a:latin typeface="Albert Sans"/>
                <a:ea typeface="Albert Sans"/>
                <a:cs typeface="Albert Sans"/>
                <a:sym typeface="Albert Sans"/>
              </a:rPr>
              <a:t>05.04-Feature-Engineering.ipynb</a:t>
            </a:r>
            <a:endParaRPr sz="1000">
              <a:solidFill>
                <a:schemeClr val="lt2"/>
              </a:solidFill>
              <a:latin typeface="Albert Sans"/>
              <a:ea typeface="Albert Sans"/>
              <a:cs typeface="Albert Sans"/>
              <a:sym typeface="Albert Sans"/>
            </a:endParaRPr>
          </a:p>
          <a:p>
            <a:pPr indent="-292100" lvl="0" marL="457200" rtl="0" algn="l">
              <a:lnSpc>
                <a:spcPct val="115000"/>
              </a:lnSpc>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05.06-Linear-Regression.ipynb</a:t>
            </a:r>
            <a:endParaRPr sz="1000">
              <a:solidFill>
                <a:schemeClr val="dk1"/>
              </a:solidFill>
              <a:latin typeface="Albert Sans"/>
              <a:ea typeface="Albert Sans"/>
              <a:cs typeface="Albert Sans"/>
              <a:sym typeface="Albert Sans"/>
            </a:endParaRPr>
          </a:p>
        </p:txBody>
      </p:sp>
      <p:sp>
        <p:nvSpPr>
          <p:cNvPr id="562" name="Google Shape;56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3" name="Google Shape;563;p71"/>
          <p:cNvPicPr preferRelativeResize="0"/>
          <p:nvPr/>
        </p:nvPicPr>
        <p:blipFill>
          <a:blip r:embed="rId3">
            <a:alphaModFix/>
          </a:blip>
          <a:stretch>
            <a:fillRect/>
          </a:stretch>
        </p:blipFill>
        <p:spPr>
          <a:xfrm>
            <a:off x="900505" y="1980000"/>
            <a:ext cx="1480745" cy="1945500"/>
          </a:xfrm>
          <a:prstGeom prst="rect">
            <a:avLst/>
          </a:prstGeom>
          <a:noFill/>
          <a:ln>
            <a:noFill/>
          </a:ln>
        </p:spPr>
      </p:pic>
      <p:pic>
        <p:nvPicPr>
          <p:cNvPr id="564" name="Google Shape;564;p71">
            <a:hlinkClick r:id="rId4"/>
          </p:cNvPr>
          <p:cNvPicPr preferRelativeResize="0"/>
          <p:nvPr/>
        </p:nvPicPr>
        <p:blipFill rotWithShape="1">
          <a:blip r:embed="rId5">
            <a:alphaModFix/>
          </a:blip>
          <a:srcRect b="0" l="17136" r="16599" t="0"/>
          <a:stretch/>
        </p:blipFill>
        <p:spPr>
          <a:xfrm>
            <a:off x="3103225" y="2432025"/>
            <a:ext cx="1082025" cy="914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2"/>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Temas a considerar la sig. edición</a:t>
            </a:r>
            <a:endParaRPr/>
          </a:p>
        </p:txBody>
      </p:sp>
      <p:sp>
        <p:nvSpPr>
          <p:cNvPr id="570" name="Google Shape;570;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1" name="Google Shape;571;p72"/>
          <p:cNvPicPr preferRelativeResize="0"/>
          <p:nvPr/>
        </p:nvPicPr>
        <p:blipFill>
          <a:blip r:embed="rId3">
            <a:alphaModFix/>
          </a:blip>
          <a:stretch>
            <a:fillRect/>
          </a:stretch>
        </p:blipFill>
        <p:spPr>
          <a:xfrm>
            <a:off x="1152612" y="1985728"/>
            <a:ext cx="6838776" cy="2340100"/>
          </a:xfrm>
          <a:prstGeom prst="rect">
            <a:avLst/>
          </a:prstGeom>
          <a:noFill/>
          <a:ln>
            <a:noFill/>
          </a:ln>
        </p:spPr>
      </p:pic>
      <p:sp>
        <p:nvSpPr>
          <p:cNvPr id="572" name="Google Shape;572;p72"/>
          <p:cNvSpPr/>
          <p:nvPr/>
        </p:nvSpPr>
        <p:spPr>
          <a:xfrm>
            <a:off x="1549650" y="2580000"/>
            <a:ext cx="3132300" cy="1401300"/>
          </a:xfrm>
          <a:prstGeom prst="rect">
            <a:avLst/>
          </a:prstGeom>
          <a:noFill/>
          <a:ln cap="flat" cmpd="sng" w="9525">
            <a:solidFill>
              <a:srgbClr val="E76A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73" name="Google Shape;573;p72"/>
          <p:cNvSpPr txBox="1"/>
          <p:nvPr/>
        </p:nvSpPr>
        <p:spPr>
          <a:xfrm>
            <a:off x="842100" y="4393400"/>
            <a:ext cx="745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https://scikit-learn.org/stable/auto_examples/linear_model/plot_ols.html#sphx-glr-auto-examples-linear-model-plot-ols-py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7" name="Shape 577"/>
        <p:cNvGrpSpPr/>
        <p:nvPr/>
      </p:nvGrpSpPr>
      <p:grpSpPr>
        <a:xfrm>
          <a:off x="0" y="0"/>
          <a:ext cx="0" cy="0"/>
          <a:chOff x="0" y="0"/>
          <a:chExt cx="0" cy="0"/>
        </a:xfrm>
      </p:grpSpPr>
      <p:sp>
        <p:nvSpPr>
          <p:cNvPr id="578" name="Google Shape;578;p73"/>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579" name="Google Shape;579;p73"/>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580" name="Google Shape;580;p73"/>
          <p:cNvGrpSpPr/>
          <p:nvPr/>
        </p:nvGrpSpPr>
        <p:grpSpPr>
          <a:xfrm>
            <a:off x="4309559" y="2928275"/>
            <a:ext cx="525300" cy="525300"/>
            <a:chOff x="4309559" y="2928275"/>
            <a:chExt cx="525300" cy="525300"/>
          </a:xfrm>
        </p:grpSpPr>
        <p:sp>
          <p:nvSpPr>
            <p:cNvPr id="581" name="Google Shape;581;p73"/>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73"/>
            <p:cNvGrpSpPr/>
            <p:nvPr/>
          </p:nvGrpSpPr>
          <p:grpSpPr>
            <a:xfrm>
              <a:off x="4412298" y="3045942"/>
              <a:ext cx="320315" cy="286423"/>
              <a:chOff x="3824739" y="3890112"/>
              <a:chExt cx="208105" cy="186110"/>
            </a:xfrm>
          </p:grpSpPr>
          <p:sp>
            <p:nvSpPr>
              <p:cNvPr id="583" name="Google Shape;583;p73"/>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3"/>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3"/>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6" name="Google Shape;586;p73"/>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3"/>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3"/>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3"/>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73"/>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591" name="Google Shape;591;p73"/>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592" name="Google Shape;592;p73"/>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593" name="Google Shape;593;p73"/>
          <p:cNvGrpSpPr/>
          <p:nvPr/>
        </p:nvGrpSpPr>
        <p:grpSpPr>
          <a:xfrm>
            <a:off x="3267625" y="2928275"/>
            <a:ext cx="525300" cy="525300"/>
            <a:chOff x="3267625" y="2928275"/>
            <a:chExt cx="525300" cy="525300"/>
          </a:xfrm>
        </p:grpSpPr>
        <p:sp>
          <p:nvSpPr>
            <p:cNvPr id="594" name="Google Shape;594;p73"/>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73"/>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596" name="Google Shape;596;p73"/>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597" name="Google Shape;597;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8" name="Google Shape;598;p73"/>
          <p:cNvPicPr preferRelativeResize="0"/>
          <p:nvPr/>
        </p:nvPicPr>
        <p:blipFill>
          <a:blip r:embed="rId6">
            <a:alphaModFix/>
          </a:blip>
          <a:stretch>
            <a:fillRect/>
          </a:stretch>
        </p:blipFill>
        <p:spPr>
          <a:xfrm>
            <a:off x="585885" y="2207626"/>
            <a:ext cx="1308768" cy="124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idx="2" type="subTitle"/>
          </p:nvPr>
        </p:nvSpPr>
        <p:spPr>
          <a:xfrm>
            <a:off x="3431075" y="2004950"/>
            <a:ext cx="22860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subcampo de las ciencias de la computación y una rama de la IA, cuyo objetivo es desarrollar técnicas que permitan que las computadoras aprendan. Se dice que un agente aprende cuando su desempeño mejora con la experiencia y mediante el uso de datos.</a:t>
            </a:r>
            <a:endParaRPr sz="1200"/>
          </a:p>
        </p:txBody>
      </p:sp>
      <p:sp>
        <p:nvSpPr>
          <p:cNvPr id="263" name="Google Shape;263;p35"/>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subcampo de la IA que se centra en desarrollar sistemas que aprenden de los datos sin ser explícitamente programados para ello. Estos sistemas pueden aprender a realizar tareas como clasificar imágenes, detectar objetos, traducir idiomas y generar texto.</a:t>
            </a:r>
            <a:endParaRPr sz="1200"/>
          </a:p>
        </p:txBody>
      </p:sp>
      <p:sp>
        <p:nvSpPr>
          <p:cNvPr id="264" name="Google Shape;264;p3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265" name="Google Shape;265;p35"/>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una subdisciplina de la IA que se enfoca en el desarrollo de algoritmos y modelos computacionales que permiten a las máquinas aprender y mejorar su rendimiento en tareas específicas a partir de datos y experiencias previas, sin una programación explícita para cada tarea.</a:t>
            </a:r>
            <a:endParaRPr sz="1200"/>
          </a:p>
        </p:txBody>
      </p:sp>
      <p:sp>
        <p:nvSpPr>
          <p:cNvPr id="266" name="Google Shape;266;p35"/>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267" name="Google Shape;267;p35"/>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268" name="Google Shape;268;p35"/>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269" name="Google Shape;269;p35"/>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270" name="Google Shape;270;p35"/>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a:t>
            </a:r>
            <a:r>
              <a:rPr b="1" lang="en" sz="1000">
                <a:solidFill>
                  <a:srgbClr val="00C3B1"/>
                </a:solidFill>
              </a:rPr>
              <a:t>es</a:t>
            </a:r>
            <a:r>
              <a:rPr lang="en" sz="1000">
                <a:solidFill>
                  <a:srgbClr val="00C3B1"/>
                </a:solidFill>
              </a:rPr>
              <a:t>.wikipedia.org/wiki/Aprendizaje_automatico</a:t>
            </a:r>
            <a:endParaRPr sz="1000">
              <a:solidFill>
                <a:srgbClr val="00C3B1"/>
              </a:solidFill>
            </a:endParaRPr>
          </a:p>
        </p:txBody>
      </p:sp>
      <p:sp>
        <p:nvSpPr>
          <p:cNvPr id="271" name="Google Shape;271;p35"/>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36"/>
          <p:cNvPicPr preferRelativeResize="0"/>
          <p:nvPr/>
        </p:nvPicPr>
        <p:blipFill>
          <a:blip r:embed="rId3">
            <a:alphaModFix/>
          </a:blip>
          <a:stretch>
            <a:fillRect/>
          </a:stretch>
        </p:blipFill>
        <p:spPr>
          <a:xfrm>
            <a:off x="1371803" y="896665"/>
            <a:ext cx="6400399" cy="3350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Regression</a:t>
            </a:r>
            <a:endParaRPr/>
          </a:p>
        </p:txBody>
      </p:sp>
      <p:sp>
        <p:nvSpPr>
          <p:cNvPr id="283" name="Google Shape;283;p37"/>
          <p:cNvSpPr txBox="1"/>
          <p:nvPr>
            <p:ph idx="2" type="title"/>
          </p:nvPr>
        </p:nvSpPr>
        <p:spPr>
          <a:xfrm>
            <a:off x="4048350" y="1035200"/>
            <a:ext cx="1047300" cy="9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284" name="Google Shape;284;p37"/>
          <p:cNvGrpSpPr/>
          <p:nvPr/>
        </p:nvGrpSpPr>
        <p:grpSpPr>
          <a:xfrm>
            <a:off x="7731792" y="683864"/>
            <a:ext cx="709214" cy="351346"/>
            <a:chOff x="7731792" y="683864"/>
            <a:chExt cx="709214" cy="351346"/>
          </a:xfrm>
        </p:grpSpPr>
        <p:pic>
          <p:nvPicPr>
            <p:cNvPr id="285" name="Google Shape;285;p37"/>
            <p:cNvPicPr preferRelativeResize="0"/>
            <p:nvPr/>
          </p:nvPicPr>
          <p:blipFill rotWithShape="1">
            <a:blip r:embed="rId3">
              <a:alphaModFix/>
            </a:blip>
            <a:srcRect b="16825" l="13625" r="22284" t="16222"/>
            <a:stretch/>
          </p:blipFill>
          <p:spPr>
            <a:xfrm>
              <a:off x="8083232" y="683864"/>
              <a:ext cx="357774" cy="351346"/>
            </a:xfrm>
            <a:prstGeom prst="rect">
              <a:avLst/>
            </a:prstGeom>
            <a:noFill/>
            <a:ln>
              <a:noFill/>
            </a:ln>
          </p:spPr>
        </p:pic>
        <p:pic>
          <p:nvPicPr>
            <p:cNvPr id="286" name="Google Shape;286;p37"/>
            <p:cNvPicPr preferRelativeResize="0"/>
            <p:nvPr/>
          </p:nvPicPr>
          <p:blipFill rotWithShape="1">
            <a:blip r:embed="rId4">
              <a:alphaModFix/>
            </a:blip>
            <a:srcRect b="16523" l="18541" r="17368" t="16523"/>
            <a:stretch/>
          </p:blipFill>
          <p:spPr>
            <a:xfrm>
              <a:off x="7731792" y="683864"/>
              <a:ext cx="357774" cy="351346"/>
            </a:xfrm>
            <a:prstGeom prst="rect">
              <a:avLst/>
            </a:prstGeom>
            <a:noFill/>
            <a:ln>
              <a:noFill/>
            </a:ln>
          </p:spPr>
        </p:pic>
      </p:grpSp>
      <p:pic>
        <p:nvPicPr>
          <p:cNvPr id="287" name="Google Shape;287;p37"/>
          <p:cNvPicPr preferRelativeResize="0"/>
          <p:nvPr/>
        </p:nvPicPr>
        <p:blipFill rotWithShape="1">
          <a:blip r:embed="rId3">
            <a:alphaModFix/>
          </a:blip>
          <a:srcRect b="16825" l="13625" r="22284" t="16222"/>
          <a:stretch/>
        </p:blipFill>
        <p:spPr>
          <a:xfrm>
            <a:off x="7727549" y="1711192"/>
            <a:ext cx="357774" cy="351346"/>
          </a:xfrm>
          <a:prstGeom prst="rect">
            <a:avLst/>
          </a:prstGeom>
          <a:noFill/>
          <a:ln>
            <a:noFill/>
          </a:ln>
        </p:spPr>
      </p:pic>
      <p:grpSp>
        <p:nvGrpSpPr>
          <p:cNvPr id="288" name="Google Shape;288;p37"/>
          <p:cNvGrpSpPr/>
          <p:nvPr/>
        </p:nvGrpSpPr>
        <p:grpSpPr>
          <a:xfrm>
            <a:off x="6322547" y="1026306"/>
            <a:ext cx="709021" cy="693789"/>
            <a:chOff x="6322547" y="1123984"/>
            <a:chExt cx="709021" cy="693789"/>
          </a:xfrm>
        </p:grpSpPr>
        <p:pic>
          <p:nvPicPr>
            <p:cNvPr id="289" name="Google Shape;289;p37"/>
            <p:cNvPicPr preferRelativeResize="0"/>
            <p:nvPr/>
          </p:nvPicPr>
          <p:blipFill rotWithShape="1">
            <a:blip r:embed="rId3">
              <a:alphaModFix/>
            </a:blip>
            <a:srcRect b="16825" l="13625" r="22284" t="16222"/>
            <a:stretch/>
          </p:blipFill>
          <p:spPr>
            <a:xfrm>
              <a:off x="6673794" y="1123984"/>
              <a:ext cx="357774" cy="351346"/>
            </a:xfrm>
            <a:prstGeom prst="rect">
              <a:avLst/>
            </a:prstGeom>
            <a:noFill/>
            <a:ln>
              <a:noFill/>
            </a:ln>
          </p:spPr>
        </p:pic>
        <p:pic>
          <p:nvPicPr>
            <p:cNvPr id="290" name="Google Shape;290;p37"/>
            <p:cNvPicPr preferRelativeResize="0"/>
            <p:nvPr/>
          </p:nvPicPr>
          <p:blipFill rotWithShape="1">
            <a:blip r:embed="rId3">
              <a:alphaModFix/>
            </a:blip>
            <a:srcRect b="16825" l="13625" r="22284" t="16222"/>
            <a:stretch/>
          </p:blipFill>
          <p:spPr>
            <a:xfrm>
              <a:off x="6322547" y="1123984"/>
              <a:ext cx="357774" cy="351346"/>
            </a:xfrm>
            <a:prstGeom prst="rect">
              <a:avLst/>
            </a:prstGeom>
            <a:noFill/>
            <a:ln>
              <a:noFill/>
            </a:ln>
          </p:spPr>
        </p:pic>
        <p:pic>
          <p:nvPicPr>
            <p:cNvPr id="291" name="Google Shape;291;p37"/>
            <p:cNvPicPr preferRelativeResize="0"/>
            <p:nvPr/>
          </p:nvPicPr>
          <p:blipFill rotWithShape="1">
            <a:blip r:embed="rId3">
              <a:alphaModFix/>
            </a:blip>
            <a:srcRect b="16825" l="13625" r="22284" t="16222"/>
            <a:stretch/>
          </p:blipFill>
          <p:spPr>
            <a:xfrm>
              <a:off x="6673794" y="1466427"/>
              <a:ext cx="357774" cy="351346"/>
            </a:xfrm>
            <a:prstGeom prst="rect">
              <a:avLst/>
            </a:prstGeom>
            <a:noFill/>
            <a:ln>
              <a:noFill/>
            </a:ln>
          </p:spPr>
        </p:pic>
        <p:pic>
          <p:nvPicPr>
            <p:cNvPr id="292" name="Google Shape;292;p37"/>
            <p:cNvPicPr preferRelativeResize="0"/>
            <p:nvPr/>
          </p:nvPicPr>
          <p:blipFill rotWithShape="1">
            <a:blip r:embed="rId3">
              <a:alphaModFix/>
            </a:blip>
            <a:srcRect b="16825" l="13625" r="22284" t="16222"/>
            <a:stretch/>
          </p:blipFill>
          <p:spPr>
            <a:xfrm>
              <a:off x="6322547" y="1466427"/>
              <a:ext cx="357774" cy="351346"/>
            </a:xfrm>
            <a:prstGeom prst="rect">
              <a:avLst/>
            </a:prstGeom>
            <a:noFill/>
            <a:ln>
              <a:noFill/>
            </a:ln>
          </p:spPr>
        </p:pic>
      </p:grpSp>
      <p:pic>
        <p:nvPicPr>
          <p:cNvPr id="293" name="Google Shape;293;p37"/>
          <p:cNvPicPr preferRelativeResize="0"/>
          <p:nvPr/>
        </p:nvPicPr>
        <p:blipFill rotWithShape="1">
          <a:blip r:embed="rId4">
            <a:alphaModFix/>
          </a:blip>
          <a:srcRect b="16523" l="18541" r="17368" t="16523"/>
          <a:stretch/>
        </p:blipFill>
        <p:spPr>
          <a:xfrm>
            <a:off x="8078796" y="3423404"/>
            <a:ext cx="357774" cy="351346"/>
          </a:xfrm>
          <a:prstGeom prst="rect">
            <a:avLst/>
          </a:prstGeom>
          <a:noFill/>
          <a:ln>
            <a:noFill/>
          </a:ln>
        </p:spPr>
      </p:pic>
      <p:sp>
        <p:nvSpPr>
          <p:cNvPr id="294" name="Google Shape;294;p37"/>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6359455" y="1401613"/>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3" name="Google Shape;303;p38"/>
          <p:cNvPicPr preferRelativeResize="0"/>
          <p:nvPr/>
        </p:nvPicPr>
        <p:blipFill>
          <a:blip r:embed="rId3">
            <a:alphaModFix/>
          </a:blip>
          <a:stretch>
            <a:fillRect/>
          </a:stretch>
        </p:blipFill>
        <p:spPr>
          <a:xfrm>
            <a:off x="2497088" y="0"/>
            <a:ext cx="4149829"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1770600" y="1307100"/>
            <a:ext cx="560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3.1</a:t>
            </a:r>
            <a:r>
              <a:rPr lang="en" sz="4800">
                <a:solidFill>
                  <a:schemeClr val="lt2"/>
                </a:solidFill>
              </a:rPr>
              <a:t> </a:t>
            </a:r>
            <a:r>
              <a:rPr lang="en" sz="4800"/>
              <a:t>Regresión lineal</a:t>
            </a:r>
            <a:endParaRPr sz="2500"/>
          </a:p>
        </p:txBody>
      </p:sp>
      <p:sp>
        <p:nvSpPr>
          <p:cNvPr id="309" name="Google Shape;309;p39"/>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